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5143500" cx="9144000"/>
  <p:notesSz cx="6858000" cy="9144000"/>
  <p:embeddedFontLst>
    <p:embeddedFont>
      <p:font typeface="Source Code Pro"/>
      <p:regular r:id="rId20"/>
      <p:bold r:id="rId21"/>
    </p:embeddedFont>
    <p:embeddedFont>
      <p:font typeface="Oswald"/>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font" Target="fonts/SourceCodePro-regular.fntdata"/><Relationship Id="rId11" Type="http://schemas.openxmlformats.org/officeDocument/2006/relationships/slide" Target="slides/slide7.xml"/><Relationship Id="rId22" Type="http://schemas.openxmlformats.org/officeDocument/2006/relationships/font" Target="fonts/Oswald-regular.fntdata"/><Relationship Id="rId10" Type="http://schemas.openxmlformats.org/officeDocument/2006/relationships/slide" Target="slides/slide6.xml"/><Relationship Id="rId21" Type="http://schemas.openxmlformats.org/officeDocument/2006/relationships/font" Target="fonts/SourceCodePro-bold.fntdata"/><Relationship Id="rId13" Type="http://schemas.openxmlformats.org/officeDocument/2006/relationships/slide" Target="slides/slide9.xml"/><Relationship Id="rId12" Type="http://schemas.openxmlformats.org/officeDocument/2006/relationships/slide" Target="slides/slide8.xml"/><Relationship Id="rId23" Type="http://schemas.openxmlformats.org/officeDocument/2006/relationships/font" Target="fonts/Oswald-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donellameadows.org/archives/what-would-the-world-be-if-there-were-no-hunger/"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 name="Shape 58"/>
        <p:cNvGrpSpPr/>
        <p:nvPr/>
      </p:nvGrpSpPr>
      <p:grpSpPr>
        <a:xfrm>
          <a:off x="0" y="0"/>
          <a:ext cx="0" cy="0"/>
          <a:chOff x="0" y="0"/>
          <a:chExt cx="0" cy="0"/>
        </a:xfrm>
      </p:grpSpPr>
      <p:sp>
        <p:nvSpPr>
          <p:cNvPr id="59" name="Shape 59"/>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60" name="Shape 6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Ginny: General intro-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Shape 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6" name="Shape 6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Mandy: I use handwritten notes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Shape 7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2" name="Shape 7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Nerida:</a:t>
            </a:r>
          </a:p>
          <a:p>
            <a:pPr lvl="0">
              <a:spcBef>
                <a:spcPts val="0"/>
              </a:spcBef>
              <a:buNone/>
            </a:pPr>
            <a:r>
              <a:rPr lang="en"/>
              <a:t>Vision:</a:t>
            </a:r>
          </a:p>
          <a:p>
            <a:pPr lvl="0">
              <a:spcBef>
                <a:spcPts val="0"/>
              </a:spcBef>
              <a:buNone/>
            </a:pPr>
            <a:r>
              <a:rPr lang="en"/>
              <a:t>Complexity: </a:t>
            </a:r>
          </a:p>
          <a:p>
            <a:pPr lvl="0">
              <a:spcBef>
                <a:spcPts val="0"/>
              </a:spcBef>
              <a:buNone/>
            </a:pPr>
            <a:r>
              <a:rPr lang="en"/>
              <a:t>Donella’s quote on vision: what would the world be like if there were no hunger: </a:t>
            </a:r>
            <a:r>
              <a:rPr lang="en" u="sng">
                <a:solidFill>
                  <a:schemeClr val="hlink"/>
                </a:solidFill>
                <a:hlinkClick r:id="rId2"/>
              </a:rPr>
              <a:t>http://donellameadows.org/archives/what-would-the-world-be-if-there-were-no-hunger/</a:t>
            </a:r>
          </a:p>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 name="Shape 76"/>
        <p:cNvGrpSpPr/>
        <p:nvPr/>
      </p:nvGrpSpPr>
      <p:grpSpPr>
        <a:xfrm>
          <a:off x="0" y="0"/>
          <a:ext cx="0" cy="0"/>
          <a:chOff x="0" y="0"/>
          <a:chExt cx="0" cy="0"/>
        </a:xfrm>
      </p:grpSpPr>
      <p:sp>
        <p:nvSpPr>
          <p:cNvPr id="77" name="Shape 7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8" name="Shape 7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Power of publishers is a leverage point?</a:t>
            </a:r>
          </a:p>
          <a:p>
            <a:pPr lvl="0">
              <a:spcBef>
                <a:spcPts val="0"/>
              </a:spcBef>
              <a:buNone/>
            </a:pPr>
            <a:r>
              <a:rPr lang="en"/>
              <a:t>Policy- a leverage point?</a:t>
            </a:r>
          </a:p>
          <a:p>
            <a:pPr lvl="0">
              <a:spcBef>
                <a:spcPts val="0"/>
              </a:spcBef>
              <a:buNone/>
            </a:pPr>
            <a:r>
              <a:rPr lang="en"/>
              <a:t>Copyright- ownership- a leverage point?</a:t>
            </a:r>
          </a:p>
          <a:p>
            <a:pPr lvl="0">
              <a:spcBef>
                <a:spcPts val="0"/>
              </a:spcBef>
              <a:buNone/>
            </a:pPr>
            <a:r>
              <a:rPr lang="en"/>
              <a:t>Licensing- a leverage point?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Shape 8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4" name="Shape 8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Copyright &amp; licensing: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Shape 8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0" name="Shape 9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Nerida: Poynder’s critique makes some assumptions:</a:t>
            </a:r>
          </a:p>
          <a:p>
            <a:pPr lvl="0">
              <a:spcBef>
                <a:spcPts val="0"/>
              </a:spcBef>
              <a:buNone/>
            </a:pPr>
            <a:r>
              <a:t/>
            </a:r>
            <a:endParaRPr/>
          </a:p>
          <a:p>
            <a:pPr lvl="0">
              <a:spcBef>
                <a:spcPts val="0"/>
              </a:spcBef>
              <a:buNone/>
            </a:pPr>
            <a:r>
              <a:rPr lang="en"/>
              <a:t>A lot of criticisms about copyright &amp; licensing and CC BY:</a:t>
            </a:r>
          </a:p>
          <a:p>
            <a:pPr lvl="0">
              <a:spcBef>
                <a:spcPts val="0"/>
              </a:spcBef>
              <a:buNone/>
            </a:pPr>
            <a:r>
              <a:t/>
            </a:r>
            <a:endParaRPr/>
          </a:p>
          <a:p>
            <a:pPr indent="-228600" lvl="0" marL="457200" rtl="0">
              <a:spcBef>
                <a:spcPts val="0"/>
              </a:spcBef>
              <a:buAutoNum type="arabicPeriod"/>
            </a:pPr>
            <a:r>
              <a:rPr lang="en"/>
              <a:t>Is it a problem? One of the aspirations is that research can be utilised by other researchers or translated into product...</a:t>
            </a:r>
          </a:p>
          <a:p>
            <a:pPr indent="-228600" lvl="0" marL="457200" rtl="0">
              <a:spcBef>
                <a:spcPts val="0"/>
              </a:spcBef>
              <a:buAutoNum type="arabicPeriod"/>
            </a:pPr>
            <a:r>
              <a:rPr lang="en"/>
              <a:t>Are there other licensing schemes better than CC?</a:t>
            </a:r>
            <a:br>
              <a:rPr lang="en"/>
            </a:br>
            <a:r>
              <a:rPr lang="en"/>
              <a:t>- for an </a:t>
            </a:r>
            <a:r>
              <a:rPr b="1" lang="en"/>
              <a:t>OA purist</a:t>
            </a:r>
            <a:r>
              <a:rPr lang="en"/>
              <a:t>- reuse is essential- so if not an open licence then all other licences fail. </a:t>
            </a:r>
            <a:br>
              <a:rPr lang="en"/>
            </a:br>
            <a:r>
              <a:rPr lang="en"/>
              <a:t>Are there alternative licences that might be better? E.g. UK scholarly licence- upstream policy based licence- this already exists in fact in IP policies and is in place at a number of universities...but such a licence shifts the power balance away from publishers towards equalising power towards institutions and authors</a:t>
            </a:r>
          </a:p>
          <a:p>
            <a:pPr indent="-228600" lvl="0" marL="457200" rtl="0">
              <a:spcBef>
                <a:spcPts val="0"/>
              </a:spcBef>
              <a:buAutoNum type="arabicPeriod"/>
            </a:pPr>
            <a:r>
              <a:rPr lang="en"/>
              <a:t>Copyright is complex!-Agreed, there is confusion- but is it possible to create an IP scheme that is not confusing? Could there be a design that would be less confusing than CC?</a:t>
            </a:r>
          </a:p>
          <a:p>
            <a:pPr indent="-228600" lvl="0" marL="457200" rtl="0">
              <a:spcBef>
                <a:spcPts val="0"/>
              </a:spcBef>
              <a:buAutoNum type="arabicPeriod"/>
            </a:pPr>
            <a:r>
              <a:rPr lang="en"/>
              <a:t>Researchers- some are interested, but they are rare. Even getting them to choose between CC licences is something they don’t want to think about. This is an opportunity that publishers have successfully exploited: may offer CC BY, but </a:t>
            </a:r>
            <a:r>
              <a:rPr b="1" lang="en"/>
              <a:t>CC BY NC ND is the safer choice that is selected</a:t>
            </a:r>
            <a:r>
              <a:rPr lang="en"/>
              <a:t>. </a:t>
            </a:r>
          </a:p>
          <a:p>
            <a:pPr lvl="0" rtl="0">
              <a:spcBef>
                <a:spcPts val="0"/>
              </a:spcBef>
              <a:buNone/>
            </a:pPr>
            <a:r>
              <a:t/>
            </a:r>
            <a:endParaRPr/>
          </a:p>
          <a:p>
            <a:pPr lvl="0" rtl="0">
              <a:spcBef>
                <a:spcPts val="0"/>
              </a:spcBef>
              <a:buNone/>
            </a:pPr>
            <a:r>
              <a:rPr lang="en"/>
              <a:t>In summary, the gap between where we are now and where we want to be- the vision- will likely be closed by a copyright strategy that allows for policies that require a mix of licences</a:t>
            </a:r>
          </a:p>
          <a:p>
            <a:pPr lvl="0">
              <a:spcBef>
                <a:spcPts val="0"/>
              </a:spcBef>
              <a:buNone/>
            </a:pPr>
            <a:r>
              <a:t/>
            </a:r>
            <a:endParaRPr/>
          </a:p>
          <a:p>
            <a:pPr lvl="0">
              <a:spcBef>
                <a:spcPts val="0"/>
              </a:spcBef>
              <a:buNone/>
            </a:pPr>
            <a:r>
              <a:t/>
            </a:r>
            <a:endParaRPr/>
          </a:p>
          <a:p>
            <a:pPr lvl="0">
              <a:spcBef>
                <a:spcPts val="0"/>
              </a:spcBef>
              <a:buNone/>
            </a:pPr>
            <a:r>
              <a:t/>
            </a:r>
            <a:endParaRPr/>
          </a:p>
          <a:p>
            <a:pPr lvl="0">
              <a:spcBef>
                <a:spcPts val="0"/>
              </a:spcBef>
              <a:buNone/>
            </a:pPr>
            <a:r>
              <a:t/>
            </a:r>
            <a:endParaRPr/>
          </a:p>
          <a:p>
            <a:pPr lvl="0">
              <a:spcBef>
                <a:spcPts val="0"/>
              </a:spcBef>
              <a:buNone/>
            </a:pPr>
            <a:r>
              <a:t/>
            </a:r>
            <a:endParaRPr/>
          </a:p>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Shape 9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6" name="Shape 9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Having challenged the assumption that copyright is the crux, then more information about a thing we’ve determined researchers don’t really care about, or want to manage, is unlikely to help:</a:t>
            </a:r>
          </a:p>
          <a:p>
            <a:pPr lvl="0">
              <a:spcBef>
                <a:spcPts val="0"/>
              </a:spcBef>
              <a:buNone/>
            </a:pPr>
            <a:r>
              <a:t/>
            </a:r>
            <a:endParaRPr/>
          </a:p>
          <a:p>
            <a:pPr lvl="0">
              <a:spcBef>
                <a:spcPts val="0"/>
              </a:spcBef>
              <a:buNone/>
            </a:pPr>
            <a:r>
              <a:rPr lang="en"/>
              <a:t>Poynder makes the point throughout ...that </a:t>
            </a:r>
            <a:r>
              <a:rPr b="1" lang="en"/>
              <a:t>unconditional</a:t>
            </a:r>
            <a:r>
              <a:rPr lang="en"/>
              <a:t> assignment of copyright is the problem. Retention of the rights that are important to scholars: that enable them to communicate and re-use scholarly works for scholarly purposes. </a:t>
            </a:r>
          </a:p>
          <a:p>
            <a:pPr lvl="0">
              <a:spcBef>
                <a:spcPts val="0"/>
              </a:spcBef>
              <a:buNone/>
            </a:pPr>
            <a:r>
              <a:t/>
            </a:r>
            <a:endParaRPr/>
          </a:p>
          <a:p>
            <a:pPr lvl="0">
              <a:spcBef>
                <a:spcPts val="0"/>
              </a:spcBef>
              <a:buNone/>
            </a:pPr>
            <a:r>
              <a:rPr lang="en"/>
              <a:t>And, it should be handled by others: institutions, funders, governments: the ones with the best interests of the researcher, not the vested interests of others which should be addressing the problem of copyright.</a:t>
            </a:r>
          </a:p>
          <a:p>
            <a:pPr lvl="0">
              <a:spcBef>
                <a:spcPts val="0"/>
              </a:spcBef>
              <a:buNone/>
            </a:pPr>
            <a:r>
              <a:t/>
            </a:r>
            <a:endParaRPr/>
          </a:p>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Shape 10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2" name="Shape 10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Mandy: So, if we apply systems thinking, it is insufficient to point the finger of blame at just one element e.g. copyright and licensing.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Shape 10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8" name="Shape 10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a:p>
            <a:pPr indent="-228600" lvl="0" marL="457200" rtl="0">
              <a:spcBef>
                <a:spcPts val="0"/>
              </a:spcBef>
              <a:buAutoNum type="arabicPeriod"/>
            </a:pPr>
            <a:r>
              <a:rPr lang="en"/>
              <a:t>“A system* is an interconnected set of elements that is coherently organized in a way that achieves something...The elements of a system are often the easiest parts to notice, because many of them are visible, tangible things.</a:t>
            </a:r>
            <a:br>
              <a:rPr lang="en"/>
            </a:br>
          </a:p>
          <a:p>
            <a:pPr indent="457200" lvl="0" marL="457200">
              <a:spcBef>
                <a:spcPts val="0"/>
              </a:spcBef>
              <a:buNone/>
            </a:pPr>
            <a:r>
              <a:rPr b="1" lang="en"/>
              <a:t>What is the system?</a:t>
            </a:r>
            <a:r>
              <a:rPr lang="en"/>
              <a:t> Is it Scholarly communication?</a:t>
            </a:r>
            <a:br>
              <a:rPr lang="en"/>
            </a:br>
            <a:r>
              <a:rPr lang="en"/>
              <a:t>	</a:t>
            </a:r>
            <a:r>
              <a:rPr b="1" lang="en"/>
              <a:t>What are the elements of the system? OA movement; </a:t>
            </a:r>
            <a:r>
              <a:rPr b="1" lang="en"/>
              <a:t> Legacy publishers; </a:t>
            </a:r>
            <a:r>
              <a:rPr b="1" lang="en"/>
              <a:t>scholarly communications, the WWW, </a:t>
            </a:r>
            <a:r>
              <a:rPr lang="en"/>
              <a:t>Research outputs; IP/copyright ownership; policies: funders, universities </a:t>
            </a:r>
          </a:p>
          <a:p>
            <a:pPr indent="-228600" lvl="0" marL="457200">
              <a:spcBef>
                <a:spcPts val="0"/>
              </a:spcBef>
              <a:buAutoNum type="arabicPeriod"/>
            </a:pPr>
            <a:r>
              <a:rPr lang="en"/>
              <a:t>Interconnections are </a:t>
            </a:r>
            <a:r>
              <a:rPr lang="en"/>
              <a:t>the relationships that hold the elements together. They are “the signals that allow one part to respond to what is happening in another part.” </a:t>
            </a:r>
            <a:br>
              <a:rPr lang="en"/>
            </a:br>
            <a:br>
              <a:rPr lang="en"/>
            </a:br>
            <a:r>
              <a:rPr b="1" lang="en"/>
              <a:t>What are the interconnections in scholarly communications/ open access publishing?</a:t>
            </a:r>
            <a:r>
              <a:rPr lang="en"/>
              <a:t> ...peer review, publish, impact, tenure, funding, </a:t>
            </a:r>
            <a:r>
              <a:rPr b="1" lang="en"/>
              <a:t>“the communication of knowledge that is, presumably, the purpose of the whole system.”</a:t>
            </a:r>
            <a:r>
              <a:rPr lang="en"/>
              <a:t>(14)</a:t>
            </a:r>
          </a:p>
          <a:p>
            <a:pPr indent="-228600" lvl="0" marL="457200" rtl="0">
              <a:spcBef>
                <a:spcPts val="0"/>
              </a:spcBef>
              <a:buAutoNum type="arabicPeriod"/>
            </a:pPr>
            <a:r>
              <a:rPr lang="en"/>
              <a:t>A system’s function or purpose is not necessarily spoken, written, or expressed explicitly, except through the operation of the system. The best way to deduce the system’s purpose is to watch for a while to see how the system behaves.” “</a:t>
            </a:r>
            <a:r>
              <a:rPr b="1" lang="en"/>
              <a:t>the basic operating unit of a system is the the feedback loo</a:t>
            </a:r>
            <a:r>
              <a:rPr lang="en"/>
              <a:t>p” </a:t>
            </a:r>
            <a:br>
              <a:rPr lang="en"/>
            </a:br>
            <a:br>
              <a:rPr lang="en"/>
            </a:br>
            <a:r>
              <a:rPr b="1" lang="en"/>
              <a:t>If we suggest that the system of OA publishing is operating quite well- that OA publishing is mainstream now, what are the feedback loops? e.g.</a:t>
            </a:r>
            <a:r>
              <a:rPr lang="en"/>
              <a:t>Publisher response to Green OA...embargoes; e.g.Commentators/ influencers, like Poynder about copyright ownership...</a:t>
            </a:r>
          </a:p>
          <a:p>
            <a:pPr indent="-228600" lvl="0" marL="457200" rtl="0">
              <a:spcBef>
                <a:spcPts val="0"/>
              </a:spcBef>
              <a:buAutoNum type="arabicPeriod"/>
            </a:pPr>
            <a:r>
              <a:rPr b="1" lang="en"/>
              <a:t>Dominance</a:t>
            </a:r>
            <a:r>
              <a:rPr lang="en"/>
              <a:t> is an important concept in systems thinking. When one loop dominates another, it has a stronger impact on behavior. </a:t>
            </a:r>
            <a:br>
              <a:rPr lang="en"/>
            </a:br>
            <a:br>
              <a:rPr lang="en"/>
            </a:br>
            <a:r>
              <a:rPr lang="en"/>
              <a:t>I</a:t>
            </a:r>
            <a:r>
              <a:rPr b="1" lang="en"/>
              <a:t>f we say legacy publishers are dominating Gold OA publishing system, what feedback loops are needed to re-balance the system?</a:t>
            </a:r>
            <a:r>
              <a:rPr lang="en"/>
              <a:t> </a:t>
            </a:r>
            <a:r>
              <a:rPr b="1" lang="en"/>
              <a:t>to keep publishers in check?</a:t>
            </a:r>
          </a:p>
          <a:p>
            <a:pPr indent="-228600" lvl="0" marL="457200" rtl="0">
              <a:spcBef>
                <a:spcPts val="0"/>
              </a:spcBef>
              <a:buAutoNum type="arabicPeriod"/>
            </a:pPr>
            <a:r>
              <a:rPr lang="en"/>
              <a:t>Traditional societies and game designers instinctively design into their systems some way of equalizing advantages, so the game stays fair and interesting. Monopoly games start over again with everyone equal, so those who lost last time have a chance to win. </a:t>
            </a:r>
            <a:br>
              <a:rPr lang="en"/>
            </a:br>
            <a:br>
              <a:rPr lang="en"/>
            </a:br>
            <a:r>
              <a:rPr b="1" lang="en"/>
              <a:t>Beware of symptom-relieving or signal-denying policies or practices that don’t really address the problem.</a:t>
            </a:r>
            <a:r>
              <a:rPr lang="en"/>
              <a:t> Take the focus off short-term relief and put it on long-term restructuring. </a:t>
            </a:r>
          </a:p>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Shape 11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4" name="Shape 11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Levers are really interesting!</a:t>
            </a:r>
          </a:p>
          <a:p>
            <a:pPr lvl="0">
              <a:spcBef>
                <a:spcPts val="0"/>
              </a:spcBef>
              <a:buNone/>
            </a:pPr>
            <a:r>
              <a:t/>
            </a:r>
            <a:endParaRPr/>
          </a:p>
          <a:p>
            <a:pPr lvl="0">
              <a:spcBef>
                <a:spcPts val="0"/>
              </a:spcBef>
              <a:buNone/>
            </a:pPr>
            <a:r>
              <a:rPr lang="en"/>
              <a:t>Leverage points are the points in an oscillating system where if pushed can lead to a shift in behaviour. Leverage points are points of power. </a:t>
            </a:r>
            <a:r>
              <a:rPr b="1" lang="en"/>
              <a:t>Is it correct to suggest  that scholarly publishing is oscillating, given the demonstrated continued growth in both green and gold OA?</a:t>
            </a:r>
          </a:p>
          <a:p>
            <a:pPr lvl="0">
              <a:spcBef>
                <a:spcPts val="0"/>
              </a:spcBef>
              <a:buNone/>
            </a:pPr>
            <a:r>
              <a:t/>
            </a:r>
            <a:endParaRPr/>
          </a:p>
          <a:p>
            <a:pPr lvl="0">
              <a:spcBef>
                <a:spcPts val="0"/>
              </a:spcBef>
              <a:buNone/>
            </a:pPr>
            <a:r>
              <a:rPr b="1" lang="en"/>
              <a:t>If so, can we identify the levers that are the potential points for changing behaviour in the system?</a:t>
            </a:r>
          </a:p>
          <a:p>
            <a:pPr lvl="0">
              <a:spcBef>
                <a:spcPts val="0"/>
              </a:spcBef>
              <a:buNone/>
            </a:pPr>
            <a:r>
              <a:t/>
            </a:r>
            <a:endParaRPr b="1"/>
          </a:p>
          <a:p>
            <a:pPr lvl="0">
              <a:spcBef>
                <a:spcPts val="0"/>
              </a:spcBef>
              <a:buNone/>
            </a:pPr>
            <a:r>
              <a:rPr b="1" lang="en"/>
              <a:t>Which of these levers are we not using that we should/ could be? </a:t>
            </a:r>
          </a:p>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Shape 11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0" name="Shape 12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rPr lang="en"/>
              <a:t> </a:t>
            </a:r>
            <a:r>
              <a:rPr lang="en"/>
              <a:t>A paradigm is the mind-set out of which the system—its goals, structure, rules, delays, parameters—arises. Paradigms are harder to change than anything else about a system, </a:t>
            </a:r>
            <a:r>
              <a:rPr b="1" lang="en"/>
              <a:t>So how do you change paradigms?</a:t>
            </a:r>
            <a:r>
              <a:rPr lang="en"/>
              <a:t> Thomas Kuhn,: </a:t>
            </a:r>
            <a:r>
              <a:rPr b="1" lang="en"/>
              <a:t>You keep pointing at the anomalies and failures in the old paradigm. You keep speaking and acting, loudly and with assurance, from the new one. You insert people with the new paradigm in places of public visibility and power. You don’t waste time with reactionaries; rather, you work with active change agents and with the vast middle ground of people who are open-minded. Systems modelers say that we change paradigms by building a model of the system, which takes us outside the system and forces us to see it whole.</a:t>
            </a:r>
            <a:r>
              <a:rPr lang="en"/>
              <a:t> ( Meadows,164)</a:t>
            </a:r>
          </a:p>
          <a:p>
            <a:pPr lvl="0">
              <a:spcBef>
                <a:spcPts val="0"/>
              </a:spcBef>
              <a:buNone/>
            </a:pPr>
            <a:r>
              <a:t/>
            </a:r>
            <a:endParaRPr/>
          </a:p>
          <a:p>
            <a:pPr lvl="0">
              <a:spcBef>
                <a:spcPts val="0"/>
              </a:spcBef>
              <a:buNone/>
            </a:pPr>
            <a:r>
              <a:rPr lang="en"/>
              <a:t>One way to deal with policy resistance is to try to overpower it. If you wield enough power and can keep wielding it, the power approach can work, at the cost of monumental resentment and the possibility of explosive consequences if the power is ever let up. </a:t>
            </a:r>
          </a:p>
          <a:p>
            <a:pPr lvl="0">
              <a:spcBef>
                <a:spcPts val="0"/>
              </a:spcBef>
              <a:buNone/>
            </a:pPr>
            <a:r>
              <a:t/>
            </a:r>
            <a:endParaRPr/>
          </a:p>
          <a:p>
            <a:pPr lvl="0">
              <a:spcBef>
                <a:spcPts val="0"/>
              </a:spcBef>
              <a:buNone/>
            </a:pPr>
            <a:r>
              <a:rPr lang="en"/>
              <a:t>THE WAY OUT Educate and exhort the users, so they understand the consequences of abusing the resource. And also restore or strengthen the missing feedback link, either by privatizing the resource so each user feels the direct consequences of its abuse or (since many resources cannot be privatized) by regulating the access of all users to the resource.(121)</a:t>
            </a:r>
          </a:p>
          <a:p>
            <a:pPr lvl="0">
              <a:spcBef>
                <a:spcPts val="0"/>
              </a:spcBef>
              <a:buNone/>
            </a:pPr>
            <a:r>
              <a:t/>
            </a:r>
            <a:endParaRPr/>
          </a:p>
          <a:p>
            <a:pPr lvl="0">
              <a:spcBef>
                <a:spcPts val="0"/>
              </a:spcBef>
              <a:buNone/>
            </a:pPr>
            <a:r>
              <a:rPr b="1" lang="en"/>
              <a:t>the individual or community that is being helped may not think through the long-term loss of control and the increased vulnerability that go along with the opportunity to shift a burden to an able and powerful intervenor. </a:t>
            </a:r>
          </a:p>
          <a:p>
            <a:pPr lvl="0">
              <a:spcBef>
                <a:spcPts val="0"/>
              </a:spcBef>
              <a:buNone/>
            </a:pPr>
            <a:r>
              <a:t/>
            </a:r>
            <a:endParaRPr b="1"/>
          </a:p>
          <a:p>
            <a:pPr lvl="0">
              <a:spcBef>
                <a:spcPts val="0"/>
              </a:spcBef>
              <a:buNone/>
            </a:pPr>
            <a:r>
              <a:rPr lang="en"/>
              <a:t>This idea of leverage points is not unique to systems analysis—it’s embedded in legend: the silver bullet; the trimtab; the miracle cure; the secret passage; the magic password; the single hero who turns the tide of history; the nearly effortless way to cut through or leap over huge obstacles. We not only want to believe that there are leverage points, we want to know where they are and how to get our hands on them. Leverage points are points of power </a:t>
            </a:r>
          </a:p>
          <a:p>
            <a:pPr lvl="0">
              <a:spcBef>
                <a:spcPts val="0"/>
              </a:spcBef>
              <a:buNone/>
            </a:pPr>
            <a:r>
              <a:t/>
            </a:r>
            <a:endParaRPr b="1"/>
          </a:p>
          <a:p>
            <a:pPr lvl="0">
              <a:spcBef>
                <a:spcPts val="0"/>
              </a:spcBef>
              <a:buNone/>
            </a:pPr>
            <a:r>
              <a:rPr b="1" lang="en"/>
              <a:t>What is the highest value leverage point in the OA publishing?</a:t>
            </a:r>
          </a:p>
          <a:p>
            <a:pPr lv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Shape 12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6" name="Shape 12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Billions of dollars are spent to limit and bias and dominate that flow of clear information. Give the people who want to distort market-price signals the power to influence government leaders, allow the distributors of information to be self-interested partners, and none of the necessary balancing feedbacks work well. Both market and democracy erode.</a:t>
            </a:r>
          </a:p>
          <a:p>
            <a:pPr lvl="0">
              <a:spcBef>
                <a:spcPts val="0"/>
              </a:spcBef>
              <a:buNone/>
            </a:pPr>
            <a:r>
              <a:rPr lang="en"/>
              <a:t>The rules of the system define its scope, its boundaries, its degrees of freedom. As we try to imagine restructured rules and what our behavior would be under them, we come to understand the power of rules. Power over the rules is real power.  They are high leverage points. </a:t>
            </a:r>
          </a:p>
          <a:p>
            <a:pPr lvl="0">
              <a:spcBef>
                <a:spcPts val="0"/>
              </a:spcBef>
              <a:buNone/>
            </a:pPr>
            <a:r>
              <a:rPr lang="en"/>
              <a:t>That’s why my systems intuition was sending off alarm bells as the new world trade system was explained to me. It is a system with rules designed by corporations, run by corporations, for the benefit of corporations. Its rules exclude almost any feedback from any other sector of society. </a:t>
            </a:r>
          </a:p>
          <a:p>
            <a:pPr lvl="0">
              <a:spcBef>
                <a:spcPts val="0"/>
              </a:spcBef>
              <a:buNone/>
            </a:pPr>
            <a:r>
              <a:rPr lang="en"/>
              <a:t>The most stunning thing living systems and some social systems can do is to change themselves utterly by creating whole new structures and behaviors. In biological systems that power is called evolution. In human economies it’s called technical advance or social revolution. In systems lingo it’s called self-organization.</a:t>
            </a:r>
          </a:p>
          <a:p>
            <a:pPr lvl="0">
              <a:spcBef>
                <a:spcPts val="0"/>
              </a:spcBef>
              <a:buNone/>
            </a:pPr>
            <a:r>
              <a:t/>
            </a:r>
            <a:endParaRPr/>
          </a:p>
          <a:p>
            <a:pPr lvl="0">
              <a:spcBef>
                <a:spcPts val="0"/>
              </a:spcBef>
              <a:buNone/>
            </a:pPr>
            <a:r>
              <a:rPr lang="en"/>
              <a:t>Insistence on a single culture shuts down learning and cuts back resilience. Any system, biological, economic, or social, that gets so encrusted that it cannot self-evolve,  a system that systematically scorns experimentation and wipes out the raw material of innovation, is doomed over the long term on this highly variable planet.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Shape 13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2" name="Shape 13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Shape 1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8" name="Shape 13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Shape 14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5" name="Shape 14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rIns="91425" tIns="91425">
            <a:noAutofit/>
          </a:bodyPr>
          <a:lstStyle/>
          <a:p>
            <a:pPr lvl="0">
              <a:spcBef>
                <a:spcPts val="0"/>
              </a:spcBef>
              <a:buNone/>
            </a:pPr>
            <a:r>
              <a:t/>
            </a:r>
            <a:endParaRPr/>
          </a:p>
        </p:txBody>
      </p:sp>
      <p:sp>
        <p:nvSpPr>
          <p:cNvPr id="11" name="Shape 11"/>
          <p:cNvSpPr/>
          <p:nvPr/>
        </p:nvSpPr>
        <p:spPr>
          <a:xfrm>
            <a:off x="-25" y="0"/>
            <a:ext cx="9144000" cy="3124200"/>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sp>
        <p:nvSpPr>
          <p:cNvPr id="12" name="Shape 12"/>
          <p:cNvSpPr txBox="1"/>
          <p:nvPr>
            <p:ph type="ctrTitle"/>
          </p:nvPr>
        </p:nvSpPr>
        <p:spPr>
          <a:xfrm>
            <a:off x="411175" y="644300"/>
            <a:ext cx="8282400" cy="2109000"/>
          </a:xfrm>
          <a:prstGeom prst="rect">
            <a:avLst/>
          </a:prstGeom>
        </p:spPr>
        <p:txBody>
          <a:bodyPr anchorCtr="0" anchor="b" bIns="91425" lIns="91425" rIns="91425" tIns="91425"/>
          <a:lstStyle>
            <a:lvl1pPr lvl="0" algn="ctr">
              <a:spcBef>
                <a:spcPts val="0"/>
              </a:spcBef>
              <a:buClr>
                <a:schemeClr val="lt1"/>
              </a:buClr>
              <a:buSzPct val="100000"/>
              <a:defRPr sz="6000">
                <a:solidFill>
                  <a:schemeClr val="lt1"/>
                </a:solidFill>
              </a:defRPr>
            </a:lvl1pPr>
            <a:lvl2pPr lvl="1" algn="ctr">
              <a:spcBef>
                <a:spcPts val="0"/>
              </a:spcBef>
              <a:buClr>
                <a:schemeClr val="lt1"/>
              </a:buClr>
              <a:buSzPct val="100000"/>
              <a:defRPr sz="6000">
                <a:solidFill>
                  <a:schemeClr val="lt1"/>
                </a:solidFill>
              </a:defRPr>
            </a:lvl2pPr>
            <a:lvl3pPr lvl="2" algn="ctr">
              <a:spcBef>
                <a:spcPts val="0"/>
              </a:spcBef>
              <a:buClr>
                <a:schemeClr val="lt1"/>
              </a:buClr>
              <a:buSzPct val="100000"/>
              <a:defRPr sz="6000">
                <a:solidFill>
                  <a:schemeClr val="lt1"/>
                </a:solidFill>
              </a:defRPr>
            </a:lvl3pPr>
            <a:lvl4pPr lvl="3" algn="ctr">
              <a:spcBef>
                <a:spcPts val="0"/>
              </a:spcBef>
              <a:buClr>
                <a:schemeClr val="lt1"/>
              </a:buClr>
              <a:buSzPct val="100000"/>
              <a:defRPr sz="6000">
                <a:solidFill>
                  <a:schemeClr val="lt1"/>
                </a:solidFill>
              </a:defRPr>
            </a:lvl4pPr>
            <a:lvl5pPr lvl="4" algn="ctr">
              <a:spcBef>
                <a:spcPts val="0"/>
              </a:spcBef>
              <a:buClr>
                <a:schemeClr val="lt1"/>
              </a:buClr>
              <a:buSzPct val="100000"/>
              <a:defRPr sz="6000">
                <a:solidFill>
                  <a:schemeClr val="lt1"/>
                </a:solidFill>
              </a:defRPr>
            </a:lvl5pPr>
            <a:lvl6pPr lvl="5" algn="ctr">
              <a:spcBef>
                <a:spcPts val="0"/>
              </a:spcBef>
              <a:buClr>
                <a:schemeClr val="lt1"/>
              </a:buClr>
              <a:buSzPct val="100000"/>
              <a:defRPr sz="6000">
                <a:solidFill>
                  <a:schemeClr val="lt1"/>
                </a:solidFill>
              </a:defRPr>
            </a:lvl6pPr>
            <a:lvl7pPr lvl="6" algn="ctr">
              <a:spcBef>
                <a:spcPts val="0"/>
              </a:spcBef>
              <a:buClr>
                <a:schemeClr val="lt1"/>
              </a:buClr>
              <a:buSzPct val="100000"/>
              <a:defRPr sz="6000">
                <a:solidFill>
                  <a:schemeClr val="lt1"/>
                </a:solidFill>
              </a:defRPr>
            </a:lvl7pPr>
            <a:lvl8pPr lvl="7" algn="ctr">
              <a:spcBef>
                <a:spcPts val="0"/>
              </a:spcBef>
              <a:buClr>
                <a:schemeClr val="lt1"/>
              </a:buClr>
              <a:buSzPct val="100000"/>
              <a:defRPr sz="6000">
                <a:solidFill>
                  <a:schemeClr val="lt1"/>
                </a:solidFill>
              </a:defRPr>
            </a:lvl8pPr>
            <a:lvl9pPr lvl="8" algn="ctr">
              <a:spcBef>
                <a:spcPts val="0"/>
              </a:spcBef>
              <a:buClr>
                <a:schemeClr val="lt1"/>
              </a:buClr>
              <a:buSzPct val="100000"/>
              <a:defRPr sz="6000">
                <a:solidFill>
                  <a:schemeClr val="lt1"/>
                </a:solidFill>
              </a:defRPr>
            </a:lvl9pPr>
          </a:lstStyle>
          <a:p/>
        </p:txBody>
      </p:sp>
      <p:sp>
        <p:nvSpPr>
          <p:cNvPr id="13" name="Shape 13"/>
          <p:cNvSpPr txBox="1"/>
          <p:nvPr>
            <p:ph idx="1" type="subTitle"/>
          </p:nvPr>
        </p:nvSpPr>
        <p:spPr>
          <a:xfrm>
            <a:off x="411175" y="3398250"/>
            <a:ext cx="8282400" cy="1260600"/>
          </a:xfrm>
          <a:prstGeom prst="rect">
            <a:avLst/>
          </a:prstGeom>
        </p:spPr>
        <p:txBody>
          <a:bodyPr anchorCtr="0" anchor="ctr" bIns="91425" lIns="91425" rIns="91425" tIns="91425"/>
          <a:lstStyle>
            <a:lvl1pPr lvl="0" algn="ctr">
              <a:lnSpc>
                <a:spcPct val="100000"/>
              </a:lnSpc>
              <a:spcBef>
                <a:spcPts val="0"/>
              </a:spcBef>
              <a:spcAft>
                <a:spcPts val="0"/>
              </a:spcAft>
              <a:buSzPct val="100000"/>
              <a:buFont typeface="Oswald"/>
              <a:buNone/>
              <a:defRPr sz="3600">
                <a:latin typeface="Oswald"/>
                <a:ea typeface="Oswald"/>
                <a:cs typeface="Oswald"/>
                <a:sym typeface="Oswald"/>
              </a:defRPr>
            </a:lvl1pPr>
            <a:lvl2pPr lvl="1" algn="ctr">
              <a:lnSpc>
                <a:spcPct val="100000"/>
              </a:lnSpc>
              <a:spcBef>
                <a:spcPts val="0"/>
              </a:spcBef>
              <a:spcAft>
                <a:spcPts val="0"/>
              </a:spcAft>
              <a:buSzPct val="100000"/>
              <a:buFont typeface="Oswald"/>
              <a:buNone/>
              <a:defRPr sz="3600">
                <a:latin typeface="Oswald"/>
                <a:ea typeface="Oswald"/>
                <a:cs typeface="Oswald"/>
                <a:sym typeface="Oswald"/>
              </a:defRPr>
            </a:lvl2pPr>
            <a:lvl3pPr lvl="2" algn="ctr">
              <a:lnSpc>
                <a:spcPct val="100000"/>
              </a:lnSpc>
              <a:spcBef>
                <a:spcPts val="0"/>
              </a:spcBef>
              <a:spcAft>
                <a:spcPts val="0"/>
              </a:spcAft>
              <a:buSzPct val="100000"/>
              <a:buFont typeface="Oswald"/>
              <a:buNone/>
              <a:defRPr sz="3600">
                <a:latin typeface="Oswald"/>
                <a:ea typeface="Oswald"/>
                <a:cs typeface="Oswald"/>
                <a:sym typeface="Oswald"/>
              </a:defRPr>
            </a:lvl3pPr>
            <a:lvl4pPr lvl="3" algn="ctr">
              <a:lnSpc>
                <a:spcPct val="100000"/>
              </a:lnSpc>
              <a:spcBef>
                <a:spcPts val="0"/>
              </a:spcBef>
              <a:spcAft>
                <a:spcPts val="0"/>
              </a:spcAft>
              <a:buSzPct val="100000"/>
              <a:buFont typeface="Oswald"/>
              <a:buNone/>
              <a:defRPr sz="3600">
                <a:latin typeface="Oswald"/>
                <a:ea typeface="Oswald"/>
                <a:cs typeface="Oswald"/>
                <a:sym typeface="Oswald"/>
              </a:defRPr>
            </a:lvl4pPr>
            <a:lvl5pPr lvl="4" algn="ctr">
              <a:lnSpc>
                <a:spcPct val="100000"/>
              </a:lnSpc>
              <a:spcBef>
                <a:spcPts val="0"/>
              </a:spcBef>
              <a:spcAft>
                <a:spcPts val="0"/>
              </a:spcAft>
              <a:buSzPct val="100000"/>
              <a:buFont typeface="Oswald"/>
              <a:buNone/>
              <a:defRPr sz="3600">
                <a:latin typeface="Oswald"/>
                <a:ea typeface="Oswald"/>
                <a:cs typeface="Oswald"/>
                <a:sym typeface="Oswald"/>
              </a:defRPr>
            </a:lvl5pPr>
            <a:lvl6pPr lvl="5" algn="ctr">
              <a:lnSpc>
                <a:spcPct val="100000"/>
              </a:lnSpc>
              <a:spcBef>
                <a:spcPts val="0"/>
              </a:spcBef>
              <a:spcAft>
                <a:spcPts val="0"/>
              </a:spcAft>
              <a:buSzPct val="100000"/>
              <a:buFont typeface="Oswald"/>
              <a:buNone/>
              <a:defRPr sz="3600">
                <a:latin typeface="Oswald"/>
                <a:ea typeface="Oswald"/>
                <a:cs typeface="Oswald"/>
                <a:sym typeface="Oswald"/>
              </a:defRPr>
            </a:lvl6pPr>
            <a:lvl7pPr lvl="6" algn="ctr">
              <a:lnSpc>
                <a:spcPct val="100000"/>
              </a:lnSpc>
              <a:spcBef>
                <a:spcPts val="0"/>
              </a:spcBef>
              <a:spcAft>
                <a:spcPts val="0"/>
              </a:spcAft>
              <a:buSzPct val="100000"/>
              <a:buFont typeface="Oswald"/>
              <a:buNone/>
              <a:defRPr sz="3600">
                <a:latin typeface="Oswald"/>
                <a:ea typeface="Oswald"/>
                <a:cs typeface="Oswald"/>
                <a:sym typeface="Oswald"/>
              </a:defRPr>
            </a:lvl7pPr>
            <a:lvl8pPr lvl="7" algn="ctr">
              <a:lnSpc>
                <a:spcPct val="100000"/>
              </a:lnSpc>
              <a:spcBef>
                <a:spcPts val="0"/>
              </a:spcBef>
              <a:spcAft>
                <a:spcPts val="0"/>
              </a:spcAft>
              <a:buSzPct val="100000"/>
              <a:buFont typeface="Oswald"/>
              <a:buNone/>
              <a:defRPr sz="3600">
                <a:latin typeface="Oswald"/>
                <a:ea typeface="Oswald"/>
                <a:cs typeface="Oswald"/>
                <a:sym typeface="Oswald"/>
              </a:defRPr>
            </a:lvl8pPr>
            <a:lvl9pPr lvl="8" algn="ctr">
              <a:lnSpc>
                <a:spcPct val="100000"/>
              </a:lnSpc>
              <a:spcBef>
                <a:spcPts val="0"/>
              </a:spcBef>
              <a:spcAft>
                <a:spcPts val="0"/>
              </a:spcAft>
              <a:buSzPct val="100000"/>
              <a:buFont typeface="Oswald"/>
              <a:buNone/>
              <a:defRPr sz="3600">
                <a:latin typeface="Oswald"/>
                <a:ea typeface="Oswald"/>
                <a:cs typeface="Oswald"/>
                <a:sym typeface="Oswald"/>
              </a:defRPr>
            </a:lvl9pPr>
          </a:lstStyle>
          <a:p/>
        </p:txBody>
      </p:sp>
      <p:sp>
        <p:nvSpPr>
          <p:cNvPr id="14" name="Shape 1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5" name="Shape 15"/>
        <p:cNvGrpSpPr/>
        <p:nvPr/>
      </p:nvGrpSpPr>
      <p:grpSpPr>
        <a:xfrm>
          <a:off x="0" y="0"/>
          <a:ext cx="0" cy="0"/>
          <a:chOff x="0" y="0"/>
          <a:chExt cx="0" cy="0"/>
        </a:xfrm>
      </p:grpSpPr>
      <p:sp>
        <p:nvSpPr>
          <p:cNvPr id="16" name="Shape 16"/>
          <p:cNvSpPr/>
          <p:nvPr/>
        </p:nvSpPr>
        <p:spPr>
          <a:xfrm>
            <a:off x="0" y="1567350"/>
            <a:ext cx="9144000" cy="2008800"/>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sp>
        <p:nvSpPr>
          <p:cNvPr id="17" name="Shape 17"/>
          <p:cNvSpPr txBox="1"/>
          <p:nvPr>
            <p:ph type="title"/>
          </p:nvPr>
        </p:nvSpPr>
        <p:spPr>
          <a:xfrm>
            <a:off x="430800" y="1889700"/>
            <a:ext cx="8282400" cy="1516500"/>
          </a:xfrm>
          <a:prstGeom prst="rect">
            <a:avLst/>
          </a:prstGeom>
        </p:spPr>
        <p:txBody>
          <a:bodyPr anchorCtr="0" anchor="ctr" bIns="91425" lIns="91425" rIns="91425" tIns="91425"/>
          <a:lstStyle>
            <a:lvl1pPr lvl="0" algn="ctr">
              <a:spcBef>
                <a:spcPts val="0"/>
              </a:spcBef>
              <a:buClr>
                <a:schemeClr val="lt1"/>
              </a:buClr>
              <a:buSzPct val="100000"/>
              <a:defRPr sz="3600">
                <a:solidFill>
                  <a:schemeClr val="lt1"/>
                </a:solidFill>
              </a:defRPr>
            </a:lvl1pPr>
            <a:lvl2pPr lvl="1" algn="ctr">
              <a:spcBef>
                <a:spcPts val="0"/>
              </a:spcBef>
              <a:buClr>
                <a:schemeClr val="lt1"/>
              </a:buClr>
              <a:buSzPct val="100000"/>
              <a:defRPr sz="3600">
                <a:solidFill>
                  <a:schemeClr val="lt1"/>
                </a:solidFill>
              </a:defRPr>
            </a:lvl2pPr>
            <a:lvl3pPr lvl="2" algn="ctr">
              <a:spcBef>
                <a:spcPts val="0"/>
              </a:spcBef>
              <a:buClr>
                <a:schemeClr val="lt1"/>
              </a:buClr>
              <a:buSzPct val="100000"/>
              <a:defRPr sz="3600">
                <a:solidFill>
                  <a:schemeClr val="lt1"/>
                </a:solidFill>
              </a:defRPr>
            </a:lvl3pPr>
            <a:lvl4pPr lvl="3" algn="ctr">
              <a:spcBef>
                <a:spcPts val="0"/>
              </a:spcBef>
              <a:buClr>
                <a:schemeClr val="lt1"/>
              </a:buClr>
              <a:buSzPct val="100000"/>
              <a:defRPr sz="3600">
                <a:solidFill>
                  <a:schemeClr val="lt1"/>
                </a:solidFill>
              </a:defRPr>
            </a:lvl4pPr>
            <a:lvl5pPr lvl="4" algn="ctr">
              <a:spcBef>
                <a:spcPts val="0"/>
              </a:spcBef>
              <a:buClr>
                <a:schemeClr val="lt1"/>
              </a:buClr>
              <a:buSzPct val="100000"/>
              <a:defRPr sz="3600">
                <a:solidFill>
                  <a:schemeClr val="lt1"/>
                </a:solidFill>
              </a:defRPr>
            </a:lvl5pPr>
            <a:lvl6pPr lvl="5" algn="ctr">
              <a:spcBef>
                <a:spcPts val="0"/>
              </a:spcBef>
              <a:buClr>
                <a:schemeClr val="lt1"/>
              </a:buClr>
              <a:buSzPct val="100000"/>
              <a:defRPr sz="3600">
                <a:solidFill>
                  <a:schemeClr val="lt1"/>
                </a:solidFill>
              </a:defRPr>
            </a:lvl6pPr>
            <a:lvl7pPr lvl="6" algn="ctr">
              <a:spcBef>
                <a:spcPts val="0"/>
              </a:spcBef>
              <a:buClr>
                <a:schemeClr val="lt1"/>
              </a:buClr>
              <a:buSzPct val="100000"/>
              <a:defRPr sz="3600">
                <a:solidFill>
                  <a:schemeClr val="lt1"/>
                </a:solidFill>
              </a:defRPr>
            </a:lvl7pPr>
            <a:lvl8pPr lvl="7" algn="ctr">
              <a:spcBef>
                <a:spcPts val="0"/>
              </a:spcBef>
              <a:buClr>
                <a:schemeClr val="lt1"/>
              </a:buClr>
              <a:buSzPct val="100000"/>
              <a:defRPr sz="3600">
                <a:solidFill>
                  <a:schemeClr val="lt1"/>
                </a:solidFill>
              </a:defRPr>
            </a:lvl8pPr>
            <a:lvl9pPr lvl="8" algn="ctr">
              <a:spcBef>
                <a:spcPts val="0"/>
              </a:spcBef>
              <a:buClr>
                <a:schemeClr val="lt1"/>
              </a:buClr>
              <a:buSzPct val="100000"/>
              <a:defRPr sz="3600">
                <a:solidFill>
                  <a:schemeClr val="lt1"/>
                </a:solidFill>
              </a:defRPr>
            </a:lvl9pPr>
          </a:lstStyle>
          <a:p/>
        </p:txBody>
      </p:sp>
      <p:sp>
        <p:nvSpPr>
          <p:cNvPr id="18" name="Shape 1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9" name="Shape 19"/>
        <p:cNvGrpSpPr/>
        <p:nvPr/>
      </p:nvGrpSpPr>
      <p:grpSpPr>
        <a:xfrm>
          <a:off x="0" y="0"/>
          <a:ext cx="0" cy="0"/>
          <a:chOff x="0" y="0"/>
          <a:chExt cx="0" cy="0"/>
        </a:xfrm>
      </p:grpSpPr>
      <p:cxnSp>
        <p:nvCxnSpPr>
          <p:cNvPr id="20" name="Shape 20"/>
          <p:cNvCxnSpPr/>
          <p:nvPr/>
        </p:nvCxnSpPr>
        <p:spPr>
          <a:xfrm>
            <a:off x="429200" y="1275577"/>
            <a:ext cx="614100" cy="0"/>
          </a:xfrm>
          <a:prstGeom prst="straightConnector1">
            <a:avLst/>
          </a:prstGeom>
          <a:noFill/>
          <a:ln cap="flat" cmpd="sng" w="19050">
            <a:solidFill>
              <a:schemeClr val="dk2"/>
            </a:solidFill>
            <a:prstDash val="lgDash"/>
            <a:round/>
            <a:headEnd len="med" w="med" type="none"/>
            <a:tailEnd len="med" w="med" type="none"/>
          </a:ln>
        </p:spPr>
      </p:cxnSp>
      <p:sp>
        <p:nvSpPr>
          <p:cNvPr id="21" name="Shape 21"/>
          <p:cNvSpPr txBox="1"/>
          <p:nvPr>
            <p:ph type="title"/>
          </p:nvPr>
        </p:nvSpPr>
        <p:spPr>
          <a:xfrm>
            <a:off x="311700" y="372500"/>
            <a:ext cx="8520600" cy="733500"/>
          </a:xfrm>
          <a:prstGeom prst="rect">
            <a:avLst/>
          </a:prstGeom>
        </p:spPr>
        <p:txBody>
          <a:bodyPr anchorCtr="0" anchor="b"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468825"/>
            <a:ext cx="8520600" cy="30999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3" name="Shape 2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4" name="Shape 24"/>
        <p:cNvGrpSpPr/>
        <p:nvPr/>
      </p:nvGrpSpPr>
      <p:grpSpPr>
        <a:xfrm>
          <a:off x="0" y="0"/>
          <a:ext cx="0" cy="0"/>
          <a:chOff x="0" y="0"/>
          <a:chExt cx="0" cy="0"/>
        </a:xfrm>
      </p:grpSpPr>
      <p:cxnSp>
        <p:nvCxnSpPr>
          <p:cNvPr id="25" name="Shape 25"/>
          <p:cNvCxnSpPr/>
          <p:nvPr/>
        </p:nvCxnSpPr>
        <p:spPr>
          <a:xfrm>
            <a:off x="429200" y="1275577"/>
            <a:ext cx="614100" cy="0"/>
          </a:xfrm>
          <a:prstGeom prst="straightConnector1">
            <a:avLst/>
          </a:prstGeom>
          <a:noFill/>
          <a:ln cap="flat" cmpd="sng" w="19050">
            <a:solidFill>
              <a:schemeClr val="dk2"/>
            </a:solidFill>
            <a:prstDash val="lgDash"/>
            <a:round/>
            <a:headEnd len="med" w="med" type="none"/>
            <a:tailEnd len="med" w="med" type="none"/>
          </a:ln>
        </p:spPr>
      </p:cxnSp>
      <p:sp>
        <p:nvSpPr>
          <p:cNvPr id="26" name="Shape 26"/>
          <p:cNvSpPr txBox="1"/>
          <p:nvPr>
            <p:ph type="title"/>
          </p:nvPr>
        </p:nvSpPr>
        <p:spPr>
          <a:xfrm>
            <a:off x="311700" y="372500"/>
            <a:ext cx="8520600" cy="733500"/>
          </a:xfrm>
          <a:prstGeom prst="rect">
            <a:avLst/>
          </a:prstGeom>
        </p:spPr>
        <p:txBody>
          <a:bodyPr anchorCtr="0" anchor="b"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 type="body"/>
          </p:nvPr>
        </p:nvSpPr>
        <p:spPr>
          <a:xfrm>
            <a:off x="311700" y="1468825"/>
            <a:ext cx="3999900" cy="30999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8" name="Shape 28"/>
          <p:cNvSpPr txBox="1"/>
          <p:nvPr>
            <p:ph idx="2" type="body"/>
          </p:nvPr>
        </p:nvSpPr>
        <p:spPr>
          <a:xfrm>
            <a:off x="4832400" y="1468825"/>
            <a:ext cx="3999900" cy="30999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9" name="Shape 2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30" name="Shape 30"/>
        <p:cNvGrpSpPr/>
        <p:nvPr/>
      </p:nvGrpSpPr>
      <p:grpSpPr>
        <a:xfrm>
          <a:off x="0" y="0"/>
          <a:ext cx="0" cy="0"/>
          <a:chOff x="0" y="0"/>
          <a:chExt cx="0" cy="0"/>
        </a:xfrm>
      </p:grpSpPr>
      <p:sp>
        <p:nvSpPr>
          <p:cNvPr id="31" name="Shape 31"/>
          <p:cNvSpPr txBox="1"/>
          <p:nvPr>
            <p:ph type="title"/>
          </p:nvPr>
        </p:nvSpPr>
        <p:spPr>
          <a:xfrm>
            <a:off x="311700" y="372500"/>
            <a:ext cx="8520600" cy="733500"/>
          </a:xfrm>
          <a:prstGeom prst="rect">
            <a:avLst/>
          </a:prstGeom>
        </p:spPr>
        <p:txBody>
          <a:bodyPr anchorCtr="0" anchor="b"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2" name="Shape 3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33" name="Shape 33"/>
        <p:cNvGrpSpPr/>
        <p:nvPr/>
      </p:nvGrpSpPr>
      <p:grpSpPr>
        <a:xfrm>
          <a:off x="0" y="0"/>
          <a:ext cx="0" cy="0"/>
          <a:chOff x="0" y="0"/>
          <a:chExt cx="0" cy="0"/>
        </a:xfrm>
      </p:grpSpPr>
      <p:cxnSp>
        <p:nvCxnSpPr>
          <p:cNvPr id="34" name="Shape 34"/>
          <p:cNvCxnSpPr/>
          <p:nvPr/>
        </p:nvCxnSpPr>
        <p:spPr>
          <a:xfrm>
            <a:off x="418675" y="1457787"/>
            <a:ext cx="614100" cy="0"/>
          </a:xfrm>
          <a:prstGeom prst="straightConnector1">
            <a:avLst/>
          </a:prstGeom>
          <a:noFill/>
          <a:ln cap="flat" cmpd="sng" w="19050">
            <a:solidFill>
              <a:schemeClr val="dk2"/>
            </a:solidFill>
            <a:prstDash val="lgDash"/>
            <a:round/>
            <a:headEnd len="med" w="med" type="none"/>
            <a:tailEnd len="med" w="med" type="none"/>
          </a:ln>
        </p:spPr>
      </p:cxnSp>
      <p:sp>
        <p:nvSpPr>
          <p:cNvPr id="35" name="Shape 35"/>
          <p:cNvSpPr txBox="1"/>
          <p:nvPr>
            <p:ph type="title"/>
          </p:nvPr>
        </p:nvSpPr>
        <p:spPr>
          <a:xfrm>
            <a:off x="311700" y="6318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6" name="Shape 36"/>
          <p:cNvSpPr txBox="1"/>
          <p:nvPr>
            <p:ph idx="1" type="body"/>
          </p:nvPr>
        </p:nvSpPr>
        <p:spPr>
          <a:xfrm>
            <a:off x="311700" y="1618203"/>
            <a:ext cx="2808000" cy="29508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7" name="Shape 3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bg>
      <p:bgPr>
        <a:solidFill>
          <a:schemeClr val="lt2"/>
        </a:solidFill>
      </p:bgPr>
    </p:bg>
    <p:spTree>
      <p:nvGrpSpPr>
        <p:cNvPr id="38" name="Shape 38"/>
        <p:cNvGrpSpPr/>
        <p:nvPr/>
      </p:nvGrpSpPr>
      <p:grpSpPr>
        <a:xfrm>
          <a:off x="0" y="0"/>
          <a:ext cx="0" cy="0"/>
          <a:chOff x="0" y="0"/>
          <a:chExt cx="0" cy="0"/>
        </a:xfrm>
      </p:grpSpPr>
      <p:sp>
        <p:nvSpPr>
          <p:cNvPr id="39" name="Shape 39"/>
          <p:cNvSpPr txBox="1"/>
          <p:nvPr>
            <p:ph type="title"/>
          </p:nvPr>
        </p:nvSpPr>
        <p:spPr>
          <a:xfrm>
            <a:off x="490250" y="528900"/>
            <a:ext cx="5678100" cy="4085700"/>
          </a:xfrm>
          <a:prstGeom prst="rect">
            <a:avLst/>
          </a:prstGeom>
        </p:spPr>
        <p:txBody>
          <a:bodyPr anchorCtr="0" anchor="ctr" bIns="91425" lIns="91425" rIns="91425" tIns="91425"/>
          <a:lstStyle>
            <a:lvl1pPr lvl="0">
              <a:spcBef>
                <a:spcPts val="0"/>
              </a:spcBef>
              <a:buClr>
                <a:schemeClr val="lt1"/>
              </a:buClr>
              <a:buSzPct val="100000"/>
              <a:defRPr sz="5400">
                <a:solidFill>
                  <a:schemeClr val="lt1"/>
                </a:solidFill>
              </a:defRPr>
            </a:lvl1pPr>
            <a:lvl2pPr lvl="1">
              <a:spcBef>
                <a:spcPts val="0"/>
              </a:spcBef>
              <a:buClr>
                <a:schemeClr val="lt1"/>
              </a:buClr>
              <a:buSzPct val="100000"/>
              <a:defRPr sz="5400">
                <a:solidFill>
                  <a:schemeClr val="lt1"/>
                </a:solidFill>
              </a:defRPr>
            </a:lvl2pPr>
            <a:lvl3pPr lvl="2">
              <a:spcBef>
                <a:spcPts val="0"/>
              </a:spcBef>
              <a:buClr>
                <a:schemeClr val="lt1"/>
              </a:buClr>
              <a:buSzPct val="100000"/>
              <a:defRPr sz="5400">
                <a:solidFill>
                  <a:schemeClr val="lt1"/>
                </a:solidFill>
              </a:defRPr>
            </a:lvl3pPr>
            <a:lvl4pPr lvl="3">
              <a:spcBef>
                <a:spcPts val="0"/>
              </a:spcBef>
              <a:buClr>
                <a:schemeClr val="lt1"/>
              </a:buClr>
              <a:buSzPct val="100000"/>
              <a:defRPr sz="5400">
                <a:solidFill>
                  <a:schemeClr val="lt1"/>
                </a:solidFill>
              </a:defRPr>
            </a:lvl4pPr>
            <a:lvl5pPr lvl="4">
              <a:spcBef>
                <a:spcPts val="0"/>
              </a:spcBef>
              <a:buClr>
                <a:schemeClr val="lt1"/>
              </a:buClr>
              <a:buSzPct val="100000"/>
              <a:defRPr sz="5400">
                <a:solidFill>
                  <a:schemeClr val="lt1"/>
                </a:solidFill>
              </a:defRPr>
            </a:lvl5pPr>
            <a:lvl6pPr lvl="5">
              <a:spcBef>
                <a:spcPts val="0"/>
              </a:spcBef>
              <a:buClr>
                <a:schemeClr val="lt1"/>
              </a:buClr>
              <a:buSzPct val="100000"/>
              <a:defRPr sz="5400">
                <a:solidFill>
                  <a:schemeClr val="lt1"/>
                </a:solidFill>
              </a:defRPr>
            </a:lvl6pPr>
            <a:lvl7pPr lvl="6">
              <a:spcBef>
                <a:spcPts val="0"/>
              </a:spcBef>
              <a:buClr>
                <a:schemeClr val="lt1"/>
              </a:buClr>
              <a:buSzPct val="100000"/>
              <a:defRPr sz="5400">
                <a:solidFill>
                  <a:schemeClr val="lt1"/>
                </a:solidFill>
              </a:defRPr>
            </a:lvl7pPr>
            <a:lvl8pPr lvl="7">
              <a:spcBef>
                <a:spcPts val="0"/>
              </a:spcBef>
              <a:buClr>
                <a:schemeClr val="lt1"/>
              </a:buClr>
              <a:buSzPct val="100000"/>
              <a:defRPr sz="5400">
                <a:solidFill>
                  <a:schemeClr val="lt1"/>
                </a:solidFill>
              </a:defRPr>
            </a:lvl8pPr>
            <a:lvl9pPr lvl="8">
              <a:spcBef>
                <a:spcPts val="0"/>
              </a:spcBef>
              <a:buClr>
                <a:schemeClr val="lt1"/>
              </a:buClr>
              <a:buSzPct val="100000"/>
              <a:defRPr sz="5400">
                <a:solidFill>
                  <a:schemeClr val="lt1"/>
                </a:solidFill>
              </a:defRPr>
            </a:lvl9pPr>
          </a:lstStyle>
          <a:p/>
        </p:txBody>
      </p:sp>
      <p:sp>
        <p:nvSpPr>
          <p:cNvPr id="40" name="Shape 4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bg>
      <p:bgPr>
        <a:solidFill>
          <a:schemeClr val="dk1"/>
        </a:solidFill>
      </p:bgPr>
    </p:bg>
    <p:spTree>
      <p:nvGrpSpPr>
        <p:cNvPr id="41" name="Shape 41"/>
        <p:cNvGrpSpPr/>
        <p:nvPr/>
      </p:nvGrpSpPr>
      <p:grpSpPr>
        <a:xfrm>
          <a:off x="0" y="0"/>
          <a:ext cx="0" cy="0"/>
          <a:chOff x="0" y="0"/>
          <a:chExt cx="0" cy="0"/>
        </a:xfrm>
      </p:grpSpPr>
      <p:sp>
        <p:nvSpPr>
          <p:cNvPr id="42" name="Shape 42"/>
          <p:cNvSpPr/>
          <p:nvPr/>
        </p:nvSpPr>
        <p:spPr>
          <a:xfrm>
            <a:off x="4572000" y="175"/>
            <a:ext cx="4572000" cy="5143500"/>
          </a:xfrm>
          <a:prstGeom prst="rect">
            <a:avLst/>
          </a:prstGeom>
          <a:solidFill>
            <a:schemeClr val="lt1"/>
          </a:solidFill>
          <a:ln>
            <a:noFill/>
          </a:ln>
        </p:spPr>
        <p:txBody>
          <a:bodyPr anchorCtr="0" anchor="ctr" bIns="91425" lIns="91425" rIns="91425" tIns="91425">
            <a:noAutofit/>
          </a:bodyPr>
          <a:lstStyle/>
          <a:p>
            <a:pPr lvl="0">
              <a:spcBef>
                <a:spcPts val="0"/>
              </a:spcBef>
              <a:buNone/>
            </a:pPr>
            <a:r>
              <a:t/>
            </a:r>
            <a:endParaRPr/>
          </a:p>
        </p:txBody>
      </p:sp>
      <p:cxnSp>
        <p:nvCxnSpPr>
          <p:cNvPr id="43" name="Shape 43"/>
          <p:cNvCxnSpPr/>
          <p:nvPr/>
        </p:nvCxnSpPr>
        <p:spPr>
          <a:xfrm>
            <a:off x="5029675" y="4495500"/>
            <a:ext cx="577200" cy="0"/>
          </a:xfrm>
          <a:prstGeom prst="straightConnector1">
            <a:avLst/>
          </a:prstGeom>
          <a:noFill/>
          <a:ln cap="flat" cmpd="sng" w="19050">
            <a:solidFill>
              <a:schemeClr val="dk1"/>
            </a:solidFill>
            <a:prstDash val="lgDash"/>
            <a:round/>
            <a:headEnd len="med" w="med" type="none"/>
            <a:tailEnd len="med" w="med" type="none"/>
          </a:ln>
        </p:spPr>
      </p:cxnSp>
      <p:sp>
        <p:nvSpPr>
          <p:cNvPr id="44" name="Shape 44"/>
          <p:cNvSpPr txBox="1"/>
          <p:nvPr>
            <p:ph type="title"/>
          </p:nvPr>
        </p:nvSpPr>
        <p:spPr>
          <a:xfrm>
            <a:off x="265500" y="1078750"/>
            <a:ext cx="4045200" cy="1789200"/>
          </a:xfrm>
          <a:prstGeom prst="rect">
            <a:avLst/>
          </a:prstGeom>
        </p:spPr>
        <p:txBody>
          <a:bodyPr anchorCtr="0" anchor="b" bIns="91425" lIns="91425" rIns="91425" tIns="91425"/>
          <a:lstStyle>
            <a:lvl1pPr lvl="0" algn="ctr">
              <a:spcBef>
                <a:spcPts val="0"/>
              </a:spcBef>
              <a:buClr>
                <a:schemeClr val="lt1"/>
              </a:buClr>
              <a:buSzPct val="100000"/>
              <a:defRPr sz="4600">
                <a:solidFill>
                  <a:schemeClr val="lt1"/>
                </a:solidFill>
              </a:defRPr>
            </a:lvl1pPr>
            <a:lvl2pPr lvl="1" algn="ctr">
              <a:spcBef>
                <a:spcPts val="0"/>
              </a:spcBef>
              <a:buClr>
                <a:schemeClr val="lt1"/>
              </a:buClr>
              <a:buSzPct val="100000"/>
              <a:defRPr sz="4600">
                <a:solidFill>
                  <a:schemeClr val="lt1"/>
                </a:solidFill>
              </a:defRPr>
            </a:lvl2pPr>
            <a:lvl3pPr lvl="2" algn="ctr">
              <a:spcBef>
                <a:spcPts val="0"/>
              </a:spcBef>
              <a:buClr>
                <a:schemeClr val="lt1"/>
              </a:buClr>
              <a:buSzPct val="100000"/>
              <a:defRPr sz="4600">
                <a:solidFill>
                  <a:schemeClr val="lt1"/>
                </a:solidFill>
              </a:defRPr>
            </a:lvl3pPr>
            <a:lvl4pPr lvl="3" algn="ctr">
              <a:spcBef>
                <a:spcPts val="0"/>
              </a:spcBef>
              <a:buClr>
                <a:schemeClr val="lt1"/>
              </a:buClr>
              <a:buSzPct val="100000"/>
              <a:defRPr sz="4600">
                <a:solidFill>
                  <a:schemeClr val="lt1"/>
                </a:solidFill>
              </a:defRPr>
            </a:lvl4pPr>
            <a:lvl5pPr lvl="4" algn="ctr">
              <a:spcBef>
                <a:spcPts val="0"/>
              </a:spcBef>
              <a:buClr>
                <a:schemeClr val="lt1"/>
              </a:buClr>
              <a:buSzPct val="100000"/>
              <a:defRPr sz="4600">
                <a:solidFill>
                  <a:schemeClr val="lt1"/>
                </a:solidFill>
              </a:defRPr>
            </a:lvl5pPr>
            <a:lvl6pPr lvl="5" algn="ctr">
              <a:spcBef>
                <a:spcPts val="0"/>
              </a:spcBef>
              <a:buClr>
                <a:schemeClr val="lt1"/>
              </a:buClr>
              <a:buSzPct val="100000"/>
              <a:defRPr sz="4600">
                <a:solidFill>
                  <a:schemeClr val="lt1"/>
                </a:solidFill>
              </a:defRPr>
            </a:lvl6pPr>
            <a:lvl7pPr lvl="6" algn="ctr">
              <a:spcBef>
                <a:spcPts val="0"/>
              </a:spcBef>
              <a:buClr>
                <a:schemeClr val="lt1"/>
              </a:buClr>
              <a:buSzPct val="100000"/>
              <a:defRPr sz="4600">
                <a:solidFill>
                  <a:schemeClr val="lt1"/>
                </a:solidFill>
              </a:defRPr>
            </a:lvl7pPr>
            <a:lvl8pPr lvl="7" algn="ctr">
              <a:spcBef>
                <a:spcPts val="0"/>
              </a:spcBef>
              <a:buClr>
                <a:schemeClr val="lt1"/>
              </a:buClr>
              <a:buSzPct val="100000"/>
              <a:defRPr sz="4600">
                <a:solidFill>
                  <a:schemeClr val="lt1"/>
                </a:solidFill>
              </a:defRPr>
            </a:lvl8pPr>
            <a:lvl9pPr lvl="8" algn="ctr">
              <a:spcBef>
                <a:spcPts val="0"/>
              </a:spcBef>
              <a:buClr>
                <a:schemeClr val="lt1"/>
              </a:buClr>
              <a:buSzPct val="100000"/>
              <a:defRPr sz="4600">
                <a:solidFill>
                  <a:schemeClr val="lt1"/>
                </a:solidFill>
              </a:defRPr>
            </a:lvl9pPr>
          </a:lstStyle>
          <a:p/>
        </p:txBody>
      </p:sp>
      <p:sp>
        <p:nvSpPr>
          <p:cNvPr id="45" name="Shape 45"/>
          <p:cNvSpPr txBox="1"/>
          <p:nvPr>
            <p:ph idx="1" type="subTitle"/>
          </p:nvPr>
        </p:nvSpPr>
        <p:spPr>
          <a:xfrm>
            <a:off x="265500" y="2921400"/>
            <a:ext cx="4045200" cy="1345500"/>
          </a:xfrm>
          <a:prstGeom prst="rect">
            <a:avLst/>
          </a:prstGeom>
        </p:spPr>
        <p:txBody>
          <a:bodyPr anchorCtr="0" anchor="t" bIns="91425" lIns="91425" rIns="91425" tIns="91425"/>
          <a:lstStyle>
            <a:lvl1pPr lvl="0" algn="ctr">
              <a:lnSpc>
                <a:spcPct val="100000"/>
              </a:lnSpc>
              <a:spcBef>
                <a:spcPts val="0"/>
              </a:spcBef>
              <a:spcAft>
                <a:spcPts val="0"/>
              </a:spcAft>
              <a:buClr>
                <a:schemeClr val="lt1"/>
              </a:buClr>
              <a:buSzPct val="100000"/>
              <a:buNone/>
              <a:defRPr sz="1900">
                <a:solidFill>
                  <a:schemeClr val="lt1"/>
                </a:solidFill>
              </a:defRPr>
            </a:lvl1pPr>
            <a:lvl2pPr lvl="1" algn="ctr">
              <a:lnSpc>
                <a:spcPct val="100000"/>
              </a:lnSpc>
              <a:spcBef>
                <a:spcPts val="0"/>
              </a:spcBef>
              <a:spcAft>
                <a:spcPts val="0"/>
              </a:spcAft>
              <a:buClr>
                <a:schemeClr val="lt1"/>
              </a:buClr>
              <a:buSzPct val="100000"/>
              <a:buNone/>
              <a:defRPr sz="1900">
                <a:solidFill>
                  <a:schemeClr val="lt1"/>
                </a:solidFill>
              </a:defRPr>
            </a:lvl2pPr>
            <a:lvl3pPr lvl="2" algn="ctr">
              <a:lnSpc>
                <a:spcPct val="100000"/>
              </a:lnSpc>
              <a:spcBef>
                <a:spcPts val="0"/>
              </a:spcBef>
              <a:spcAft>
                <a:spcPts val="0"/>
              </a:spcAft>
              <a:buClr>
                <a:schemeClr val="lt1"/>
              </a:buClr>
              <a:buSzPct val="100000"/>
              <a:buNone/>
              <a:defRPr sz="1900">
                <a:solidFill>
                  <a:schemeClr val="lt1"/>
                </a:solidFill>
              </a:defRPr>
            </a:lvl3pPr>
            <a:lvl4pPr lvl="3" algn="ctr">
              <a:lnSpc>
                <a:spcPct val="100000"/>
              </a:lnSpc>
              <a:spcBef>
                <a:spcPts val="0"/>
              </a:spcBef>
              <a:spcAft>
                <a:spcPts val="0"/>
              </a:spcAft>
              <a:buClr>
                <a:schemeClr val="lt1"/>
              </a:buClr>
              <a:buSzPct val="100000"/>
              <a:buNone/>
              <a:defRPr sz="1900">
                <a:solidFill>
                  <a:schemeClr val="lt1"/>
                </a:solidFill>
              </a:defRPr>
            </a:lvl4pPr>
            <a:lvl5pPr lvl="4" algn="ctr">
              <a:lnSpc>
                <a:spcPct val="100000"/>
              </a:lnSpc>
              <a:spcBef>
                <a:spcPts val="0"/>
              </a:spcBef>
              <a:spcAft>
                <a:spcPts val="0"/>
              </a:spcAft>
              <a:buClr>
                <a:schemeClr val="lt1"/>
              </a:buClr>
              <a:buSzPct val="100000"/>
              <a:buNone/>
              <a:defRPr sz="1900">
                <a:solidFill>
                  <a:schemeClr val="lt1"/>
                </a:solidFill>
              </a:defRPr>
            </a:lvl5pPr>
            <a:lvl6pPr lvl="5" algn="ctr">
              <a:lnSpc>
                <a:spcPct val="100000"/>
              </a:lnSpc>
              <a:spcBef>
                <a:spcPts val="0"/>
              </a:spcBef>
              <a:spcAft>
                <a:spcPts val="0"/>
              </a:spcAft>
              <a:buClr>
                <a:schemeClr val="lt1"/>
              </a:buClr>
              <a:buSzPct val="100000"/>
              <a:buNone/>
              <a:defRPr sz="1900">
                <a:solidFill>
                  <a:schemeClr val="lt1"/>
                </a:solidFill>
              </a:defRPr>
            </a:lvl6pPr>
            <a:lvl7pPr lvl="6" algn="ctr">
              <a:lnSpc>
                <a:spcPct val="100000"/>
              </a:lnSpc>
              <a:spcBef>
                <a:spcPts val="0"/>
              </a:spcBef>
              <a:spcAft>
                <a:spcPts val="0"/>
              </a:spcAft>
              <a:buClr>
                <a:schemeClr val="lt1"/>
              </a:buClr>
              <a:buSzPct val="100000"/>
              <a:buNone/>
              <a:defRPr sz="1900">
                <a:solidFill>
                  <a:schemeClr val="lt1"/>
                </a:solidFill>
              </a:defRPr>
            </a:lvl7pPr>
            <a:lvl8pPr lvl="7" algn="ctr">
              <a:lnSpc>
                <a:spcPct val="100000"/>
              </a:lnSpc>
              <a:spcBef>
                <a:spcPts val="0"/>
              </a:spcBef>
              <a:spcAft>
                <a:spcPts val="0"/>
              </a:spcAft>
              <a:buClr>
                <a:schemeClr val="lt1"/>
              </a:buClr>
              <a:buSzPct val="100000"/>
              <a:buNone/>
              <a:defRPr sz="1900">
                <a:solidFill>
                  <a:schemeClr val="lt1"/>
                </a:solidFill>
              </a:defRPr>
            </a:lvl8pPr>
            <a:lvl9pPr lvl="8" algn="ctr">
              <a:lnSpc>
                <a:spcPct val="100000"/>
              </a:lnSpc>
              <a:spcBef>
                <a:spcPts val="0"/>
              </a:spcBef>
              <a:spcAft>
                <a:spcPts val="0"/>
              </a:spcAft>
              <a:buClr>
                <a:schemeClr val="lt1"/>
              </a:buClr>
              <a:buSzPct val="100000"/>
              <a:buNone/>
              <a:defRPr sz="1900">
                <a:solidFill>
                  <a:schemeClr val="lt1"/>
                </a:solidFill>
              </a:defRPr>
            </a:lvl9pPr>
          </a:lstStyle>
          <a:p/>
        </p:txBody>
      </p:sp>
      <p:sp>
        <p:nvSpPr>
          <p:cNvPr id="46" name="Shape 46"/>
          <p:cNvSpPr txBox="1"/>
          <p:nvPr>
            <p:ph idx="2" type="body"/>
          </p:nvPr>
        </p:nvSpPr>
        <p:spPr>
          <a:xfrm>
            <a:off x="4939500" y="724200"/>
            <a:ext cx="3837000" cy="3695100"/>
          </a:xfrm>
          <a:prstGeom prst="rect">
            <a:avLst/>
          </a:prstGeom>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7" name="Shape 4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8" name="Shape 48"/>
        <p:cNvGrpSpPr/>
        <p:nvPr/>
      </p:nvGrpSpPr>
      <p:grpSpPr>
        <a:xfrm>
          <a:off x="0" y="0"/>
          <a:ext cx="0" cy="0"/>
          <a:chOff x="0" y="0"/>
          <a:chExt cx="0" cy="0"/>
        </a:xfrm>
      </p:grpSpPr>
      <p:sp>
        <p:nvSpPr>
          <p:cNvPr id="49" name="Shape 49"/>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SzPct val="100000"/>
              <a:buFont typeface="Oswald"/>
              <a:buNone/>
              <a:defRPr sz="2100">
                <a:latin typeface="Oswald"/>
                <a:ea typeface="Oswald"/>
                <a:cs typeface="Oswald"/>
                <a:sym typeface="Oswald"/>
              </a:defRPr>
            </a:lvl1pPr>
          </a:lstStyle>
          <a:p/>
        </p:txBody>
      </p:sp>
      <p:sp>
        <p:nvSpPr>
          <p:cNvPr id="50" name="Shape 5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51" name="Shape 51"/>
        <p:cNvGrpSpPr/>
        <p:nvPr/>
      </p:nvGrpSpPr>
      <p:grpSpPr>
        <a:xfrm>
          <a:off x="0" y="0"/>
          <a:ext cx="0" cy="0"/>
          <a:chOff x="0" y="0"/>
          <a:chExt cx="0" cy="0"/>
        </a:xfrm>
      </p:grpSpPr>
      <p:cxnSp>
        <p:nvCxnSpPr>
          <p:cNvPr id="52" name="Shape 52"/>
          <p:cNvCxnSpPr/>
          <p:nvPr/>
        </p:nvCxnSpPr>
        <p:spPr>
          <a:xfrm>
            <a:off x="413275" y="2988275"/>
            <a:ext cx="910500" cy="0"/>
          </a:xfrm>
          <a:prstGeom prst="straightConnector1">
            <a:avLst/>
          </a:prstGeom>
          <a:noFill/>
          <a:ln cap="flat" cmpd="sng" w="28575">
            <a:solidFill>
              <a:schemeClr val="dk1"/>
            </a:solidFill>
            <a:prstDash val="lgDash"/>
            <a:round/>
            <a:headEnd len="med" w="med" type="none"/>
            <a:tailEnd len="med" w="med" type="none"/>
          </a:ln>
        </p:spPr>
      </p:cxnSp>
      <p:sp>
        <p:nvSpPr>
          <p:cNvPr id="53" name="Shape 53"/>
          <p:cNvSpPr txBox="1"/>
          <p:nvPr>
            <p:ph type="title"/>
          </p:nvPr>
        </p:nvSpPr>
        <p:spPr>
          <a:xfrm>
            <a:off x="311700" y="1106125"/>
            <a:ext cx="8520600" cy="1963500"/>
          </a:xfrm>
          <a:prstGeom prst="rect">
            <a:avLst/>
          </a:prstGeom>
        </p:spPr>
        <p:txBody>
          <a:bodyPr anchorCtr="0" anchor="b" bIns="91425" lIns="91425" rIns="91425" tIns="91425"/>
          <a:lstStyle>
            <a:lvl1pPr lvl="0">
              <a:spcBef>
                <a:spcPts val="0"/>
              </a:spcBef>
              <a:buSzPct val="100000"/>
              <a:defRPr sz="12000"/>
            </a:lvl1pPr>
            <a:lvl2pPr lvl="1">
              <a:spcBef>
                <a:spcPts val="0"/>
              </a:spcBef>
              <a:buSzPct val="100000"/>
              <a:defRPr sz="12000"/>
            </a:lvl2pPr>
            <a:lvl3pPr lvl="2">
              <a:spcBef>
                <a:spcPts val="0"/>
              </a:spcBef>
              <a:buSzPct val="100000"/>
              <a:defRPr sz="12000"/>
            </a:lvl3pPr>
            <a:lvl4pPr lvl="3">
              <a:spcBef>
                <a:spcPts val="0"/>
              </a:spcBef>
              <a:buSzPct val="100000"/>
              <a:defRPr sz="12000"/>
            </a:lvl4pPr>
            <a:lvl5pPr lvl="4">
              <a:spcBef>
                <a:spcPts val="0"/>
              </a:spcBef>
              <a:buSzPct val="100000"/>
              <a:defRPr sz="12000"/>
            </a:lvl5pPr>
            <a:lvl6pPr lvl="5">
              <a:spcBef>
                <a:spcPts val="0"/>
              </a:spcBef>
              <a:buSzPct val="100000"/>
              <a:defRPr sz="12000"/>
            </a:lvl6pPr>
            <a:lvl7pPr lvl="6">
              <a:spcBef>
                <a:spcPts val="0"/>
              </a:spcBef>
              <a:buSzPct val="100000"/>
              <a:defRPr sz="12000"/>
            </a:lvl7pPr>
            <a:lvl8pPr lvl="7">
              <a:spcBef>
                <a:spcPts val="0"/>
              </a:spcBef>
              <a:buSzPct val="100000"/>
              <a:defRPr sz="12000"/>
            </a:lvl8pPr>
            <a:lvl9pPr lvl="8">
              <a:spcBef>
                <a:spcPts val="0"/>
              </a:spcBef>
              <a:buSzPct val="100000"/>
              <a:defRPr sz="12000"/>
            </a:lvl9pPr>
          </a:lstStyle>
          <a:p/>
        </p:txBody>
      </p:sp>
      <p:sp>
        <p:nvSpPr>
          <p:cNvPr id="54" name="Shape 54"/>
          <p:cNvSpPr txBox="1"/>
          <p:nvPr>
            <p:ph idx="1" type="body"/>
          </p:nvPr>
        </p:nvSpPr>
        <p:spPr>
          <a:xfrm>
            <a:off x="311700" y="3152225"/>
            <a:ext cx="8520600" cy="13008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55" name="Shape 5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56" name="Shape 56"/>
        <p:cNvGrpSpPr/>
        <p:nvPr/>
      </p:nvGrpSpPr>
      <p:grpSpPr>
        <a:xfrm>
          <a:off x="0" y="0"/>
          <a:ext cx="0" cy="0"/>
          <a:chOff x="0" y="0"/>
          <a:chExt cx="0" cy="0"/>
        </a:xfrm>
      </p:grpSpPr>
      <p:sp>
        <p:nvSpPr>
          <p:cNvPr id="57" name="Shape 5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372500"/>
            <a:ext cx="8520600" cy="733500"/>
          </a:xfrm>
          <a:prstGeom prst="rect">
            <a:avLst/>
          </a:prstGeom>
          <a:noFill/>
          <a:ln>
            <a:noFill/>
          </a:ln>
        </p:spPr>
        <p:txBody>
          <a:bodyPr anchorCtr="0" anchor="b" bIns="91425" lIns="91425" rIns="91425" tIns="91425"/>
          <a:lstStyle>
            <a:lvl1pPr lvl="0">
              <a:spcBef>
                <a:spcPts val="0"/>
              </a:spcBef>
              <a:buClr>
                <a:schemeClr val="dk2"/>
              </a:buClr>
              <a:buSzPct val="100000"/>
              <a:buFont typeface="Oswald"/>
              <a:buNone/>
              <a:defRPr sz="3000">
                <a:solidFill>
                  <a:schemeClr val="dk2"/>
                </a:solidFill>
                <a:latin typeface="Oswald"/>
                <a:ea typeface="Oswald"/>
                <a:cs typeface="Oswald"/>
                <a:sym typeface="Oswald"/>
              </a:defRPr>
            </a:lvl1pPr>
            <a:lvl2pPr lvl="1">
              <a:spcBef>
                <a:spcPts val="0"/>
              </a:spcBef>
              <a:buClr>
                <a:schemeClr val="dk2"/>
              </a:buClr>
              <a:buSzPct val="100000"/>
              <a:buFont typeface="Oswald"/>
              <a:buNone/>
              <a:defRPr sz="3000">
                <a:solidFill>
                  <a:schemeClr val="dk2"/>
                </a:solidFill>
                <a:latin typeface="Oswald"/>
                <a:ea typeface="Oswald"/>
                <a:cs typeface="Oswald"/>
                <a:sym typeface="Oswald"/>
              </a:defRPr>
            </a:lvl2pPr>
            <a:lvl3pPr lvl="2">
              <a:spcBef>
                <a:spcPts val="0"/>
              </a:spcBef>
              <a:buClr>
                <a:schemeClr val="dk2"/>
              </a:buClr>
              <a:buSzPct val="100000"/>
              <a:buFont typeface="Oswald"/>
              <a:buNone/>
              <a:defRPr sz="3000">
                <a:solidFill>
                  <a:schemeClr val="dk2"/>
                </a:solidFill>
                <a:latin typeface="Oswald"/>
                <a:ea typeface="Oswald"/>
                <a:cs typeface="Oswald"/>
                <a:sym typeface="Oswald"/>
              </a:defRPr>
            </a:lvl3pPr>
            <a:lvl4pPr lvl="3">
              <a:spcBef>
                <a:spcPts val="0"/>
              </a:spcBef>
              <a:buClr>
                <a:schemeClr val="dk2"/>
              </a:buClr>
              <a:buSzPct val="100000"/>
              <a:buFont typeface="Oswald"/>
              <a:buNone/>
              <a:defRPr sz="3000">
                <a:solidFill>
                  <a:schemeClr val="dk2"/>
                </a:solidFill>
                <a:latin typeface="Oswald"/>
                <a:ea typeface="Oswald"/>
                <a:cs typeface="Oswald"/>
                <a:sym typeface="Oswald"/>
              </a:defRPr>
            </a:lvl4pPr>
            <a:lvl5pPr lvl="4">
              <a:spcBef>
                <a:spcPts val="0"/>
              </a:spcBef>
              <a:buClr>
                <a:schemeClr val="dk2"/>
              </a:buClr>
              <a:buSzPct val="100000"/>
              <a:buFont typeface="Oswald"/>
              <a:buNone/>
              <a:defRPr sz="3000">
                <a:solidFill>
                  <a:schemeClr val="dk2"/>
                </a:solidFill>
                <a:latin typeface="Oswald"/>
                <a:ea typeface="Oswald"/>
                <a:cs typeface="Oswald"/>
                <a:sym typeface="Oswald"/>
              </a:defRPr>
            </a:lvl5pPr>
            <a:lvl6pPr lvl="5">
              <a:spcBef>
                <a:spcPts val="0"/>
              </a:spcBef>
              <a:buClr>
                <a:schemeClr val="dk2"/>
              </a:buClr>
              <a:buSzPct val="100000"/>
              <a:buFont typeface="Oswald"/>
              <a:buNone/>
              <a:defRPr sz="3000">
                <a:solidFill>
                  <a:schemeClr val="dk2"/>
                </a:solidFill>
                <a:latin typeface="Oswald"/>
                <a:ea typeface="Oswald"/>
                <a:cs typeface="Oswald"/>
                <a:sym typeface="Oswald"/>
              </a:defRPr>
            </a:lvl6pPr>
            <a:lvl7pPr lvl="6">
              <a:spcBef>
                <a:spcPts val="0"/>
              </a:spcBef>
              <a:buClr>
                <a:schemeClr val="dk2"/>
              </a:buClr>
              <a:buSzPct val="100000"/>
              <a:buFont typeface="Oswald"/>
              <a:buNone/>
              <a:defRPr sz="3000">
                <a:solidFill>
                  <a:schemeClr val="dk2"/>
                </a:solidFill>
                <a:latin typeface="Oswald"/>
                <a:ea typeface="Oswald"/>
                <a:cs typeface="Oswald"/>
                <a:sym typeface="Oswald"/>
              </a:defRPr>
            </a:lvl7pPr>
            <a:lvl8pPr lvl="7">
              <a:spcBef>
                <a:spcPts val="0"/>
              </a:spcBef>
              <a:buClr>
                <a:schemeClr val="dk2"/>
              </a:buClr>
              <a:buSzPct val="100000"/>
              <a:buFont typeface="Oswald"/>
              <a:buNone/>
              <a:defRPr sz="3000">
                <a:solidFill>
                  <a:schemeClr val="dk2"/>
                </a:solidFill>
                <a:latin typeface="Oswald"/>
                <a:ea typeface="Oswald"/>
                <a:cs typeface="Oswald"/>
                <a:sym typeface="Oswald"/>
              </a:defRPr>
            </a:lvl8pPr>
            <a:lvl9pPr lvl="8">
              <a:spcBef>
                <a:spcPts val="0"/>
              </a:spcBef>
              <a:buClr>
                <a:schemeClr val="dk2"/>
              </a:buClr>
              <a:buSzPct val="100000"/>
              <a:buFont typeface="Oswald"/>
              <a:buNone/>
              <a:defRPr sz="3000">
                <a:solidFill>
                  <a:schemeClr val="dk2"/>
                </a:solidFill>
                <a:latin typeface="Oswald"/>
                <a:ea typeface="Oswald"/>
                <a:cs typeface="Oswald"/>
                <a:sym typeface="Oswald"/>
              </a:defRPr>
            </a:lvl9pPr>
          </a:lstStyle>
          <a:p/>
        </p:txBody>
      </p:sp>
      <p:sp>
        <p:nvSpPr>
          <p:cNvPr id="7" name="Shape 7"/>
          <p:cNvSpPr txBox="1"/>
          <p:nvPr>
            <p:ph idx="1" type="body"/>
          </p:nvPr>
        </p:nvSpPr>
        <p:spPr>
          <a:xfrm>
            <a:off x="311700" y="1468825"/>
            <a:ext cx="8520600" cy="30999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buFont typeface="Source Code Pro"/>
              <a:defRPr sz="1800">
                <a:solidFill>
                  <a:schemeClr val="dk2"/>
                </a:solidFill>
                <a:latin typeface="Source Code Pro"/>
                <a:ea typeface="Source Code Pro"/>
                <a:cs typeface="Source Code Pro"/>
                <a:sym typeface="Source Code Pro"/>
              </a:defRPr>
            </a:lvl1pPr>
            <a:lvl2pPr lvl="1">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2pPr>
            <a:lvl3pPr lvl="2">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3pPr>
            <a:lvl4pPr lvl="3">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4pPr>
            <a:lvl5pPr lvl="4">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5pPr>
            <a:lvl6pPr lvl="5">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6pPr>
            <a:lvl7pPr lvl="6">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7pPr>
            <a:lvl8pPr lvl="7">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8pPr>
            <a:lvl9pPr lvl="8">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dk2"/>
                </a:solidFill>
                <a:latin typeface="Source Code Pro"/>
                <a:ea typeface="Source Code Pro"/>
                <a:cs typeface="Source Code Pro"/>
                <a:sym typeface="Source Code Pro"/>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poynder.blogspot.co.nz/2017/02/copyright-immoveable-barrier-that-open.htm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budapestopenaccessinitiative.org/read"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archive.org/stream/GuerillaOpenAccessManifesto/Goamjuly2008_djvu.txt"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www.richardpoynder.co.uk/Copyright.pdf" TargetMode="External"/><Relationship Id="rId4" Type="http://schemas.openxmlformats.org/officeDocument/2006/relationships/hyperlink" Target="http://www.richardpoynder.co.uk/Copyright.pdf" TargetMode="External"/><Relationship Id="rId5" Type="http://schemas.openxmlformats.org/officeDocument/2006/relationships/hyperlink" Target="http://creativecommons.org/about/program-areas/open-access/" TargetMode="External"/><Relationship Id="rId6" Type="http://schemas.openxmlformats.org/officeDocument/2006/relationships/hyperlink" Target="http://creativecommons.org/about/program-areas/open-access/" TargetMode="External"/><Relationship Id="rId7" Type="http://schemas.openxmlformats.org/officeDocument/2006/relationships/hyperlink" Target="http://creativecommons.org/licenses/by/4.0/" TargetMode="External"/><Relationship Id="rId8"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poeticeconomics.blogspot.com.au/2017/06/dramatic-growth-of-open-access-june-30.html"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 name="Shape 61"/>
        <p:cNvGrpSpPr/>
        <p:nvPr/>
      </p:nvGrpSpPr>
      <p:grpSpPr>
        <a:xfrm>
          <a:off x="0" y="0"/>
          <a:ext cx="0" cy="0"/>
          <a:chOff x="0" y="0"/>
          <a:chExt cx="0" cy="0"/>
        </a:xfrm>
      </p:grpSpPr>
      <p:sp>
        <p:nvSpPr>
          <p:cNvPr id="62" name="Shape 62"/>
          <p:cNvSpPr txBox="1"/>
          <p:nvPr>
            <p:ph type="ctrTitle"/>
          </p:nvPr>
        </p:nvSpPr>
        <p:spPr>
          <a:xfrm>
            <a:off x="411175" y="644300"/>
            <a:ext cx="8282400" cy="2109000"/>
          </a:xfrm>
          <a:prstGeom prst="rect">
            <a:avLst/>
          </a:prstGeom>
        </p:spPr>
        <p:txBody>
          <a:bodyPr anchorCtr="0" anchor="b" bIns="91425" lIns="91425" rIns="91425" tIns="91425">
            <a:noAutofit/>
          </a:bodyPr>
          <a:lstStyle/>
          <a:p>
            <a:pPr lvl="0">
              <a:spcBef>
                <a:spcPts val="0"/>
              </a:spcBef>
              <a:buNone/>
            </a:pPr>
            <a:r>
              <a:rPr lang="en" sz="6000">
                <a:solidFill>
                  <a:srgbClr val="222222"/>
                </a:solidFill>
                <a:highlight>
                  <a:srgbClr val="FFFFFF"/>
                </a:highlight>
              </a:rPr>
              <a:t>Copyright &amp; licensing</a:t>
            </a:r>
          </a:p>
        </p:txBody>
      </p:sp>
      <p:sp>
        <p:nvSpPr>
          <p:cNvPr id="63" name="Shape 63"/>
          <p:cNvSpPr txBox="1"/>
          <p:nvPr>
            <p:ph idx="1" type="subTitle"/>
          </p:nvPr>
        </p:nvSpPr>
        <p:spPr>
          <a:xfrm>
            <a:off x="411175" y="3398250"/>
            <a:ext cx="8282400" cy="1260600"/>
          </a:xfrm>
          <a:prstGeom prst="rect">
            <a:avLst/>
          </a:prstGeom>
        </p:spPr>
        <p:txBody>
          <a:bodyPr anchorCtr="0" anchor="ctr" bIns="91425" lIns="91425" rIns="91425" tIns="91425">
            <a:noAutofit/>
          </a:bodyPr>
          <a:lstStyle/>
          <a:p>
            <a:pPr lvl="0">
              <a:spcBef>
                <a:spcPts val="0"/>
              </a:spcBef>
              <a:buNone/>
            </a:pPr>
            <a:r>
              <a:rPr lang="en" sz="3600">
                <a:solidFill>
                  <a:srgbClr val="222222"/>
                </a:solidFill>
                <a:highlight>
                  <a:srgbClr val="FFFFFF"/>
                </a:highlight>
              </a:rPr>
              <a:t>Just one challenge of Open Access</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sp>
        <p:nvSpPr>
          <p:cNvPr id="68" name="Shape 68"/>
          <p:cNvSpPr txBox="1"/>
          <p:nvPr>
            <p:ph type="title"/>
          </p:nvPr>
        </p:nvSpPr>
        <p:spPr>
          <a:xfrm>
            <a:off x="311700" y="372500"/>
            <a:ext cx="8520600" cy="733500"/>
          </a:xfrm>
          <a:prstGeom prst="rect">
            <a:avLst/>
          </a:prstGeom>
        </p:spPr>
        <p:txBody>
          <a:bodyPr anchorCtr="0" anchor="b" bIns="91425" lIns="91425" rIns="91425" tIns="91425">
            <a:noAutofit/>
          </a:bodyPr>
          <a:lstStyle/>
          <a:p>
            <a:pPr lvl="0" algn="ctr">
              <a:spcBef>
                <a:spcPts val="0"/>
              </a:spcBef>
              <a:buNone/>
            </a:pPr>
            <a:r>
              <a:rPr lang="en"/>
              <a:t>Challenges of Open Access</a:t>
            </a:r>
          </a:p>
        </p:txBody>
      </p:sp>
      <p:sp>
        <p:nvSpPr>
          <p:cNvPr id="69" name="Shape 69"/>
          <p:cNvSpPr txBox="1"/>
          <p:nvPr>
            <p:ph idx="1" type="body"/>
          </p:nvPr>
        </p:nvSpPr>
        <p:spPr>
          <a:xfrm>
            <a:off x="311700" y="1468825"/>
            <a:ext cx="8520600" cy="3099900"/>
          </a:xfrm>
          <a:prstGeom prst="rect">
            <a:avLst/>
          </a:prstGeom>
        </p:spPr>
        <p:txBody>
          <a:bodyPr anchorCtr="0" anchor="t" bIns="91425" lIns="91425" rIns="91425" tIns="91425">
            <a:noAutofit/>
          </a:bodyPr>
          <a:lstStyle/>
          <a:p>
            <a:pPr lvl="0">
              <a:spcBef>
                <a:spcPts val="0"/>
              </a:spcBef>
              <a:buNone/>
            </a:pPr>
            <a:r>
              <a:t/>
            </a:r>
            <a:endParaRPr/>
          </a:p>
          <a:p>
            <a:pPr lvl="0">
              <a:spcBef>
                <a:spcPts val="0"/>
              </a:spcBef>
              <a:buNone/>
            </a:pPr>
            <a:r>
              <a:rPr lang="en"/>
              <a:t>“ . . . that the greatest </a:t>
            </a:r>
            <a:r>
              <a:rPr lang="en"/>
              <a:t>obstacle</a:t>
            </a:r>
            <a:r>
              <a:rPr lang="en"/>
              <a:t> to open access is and always has been copyright and the OA movement’s failure to </a:t>
            </a:r>
            <a:r>
              <a:rPr lang="en"/>
              <a:t>appreciate</a:t>
            </a:r>
            <a:r>
              <a:rPr lang="en"/>
              <a:t> this, or offer an effective strategy for </a:t>
            </a:r>
            <a:r>
              <a:rPr lang="en"/>
              <a:t>achieving</a:t>
            </a:r>
            <a:r>
              <a:rPr lang="en"/>
              <a:t> open access, has played into the hand of legacy publishers.”				                 	--Richard Poydner</a:t>
            </a:r>
          </a:p>
          <a:p>
            <a:pPr lvl="0" rtl="0">
              <a:spcBef>
                <a:spcPts val="0"/>
              </a:spcBef>
              <a:buNone/>
            </a:pPr>
            <a:r>
              <a:rPr lang="en"/>
              <a:t>From </a:t>
            </a:r>
            <a:r>
              <a:rPr lang="en" u="sng">
                <a:solidFill>
                  <a:schemeClr val="hlink"/>
                </a:solidFill>
                <a:hlinkClick r:id="rId3"/>
              </a:rPr>
              <a:t>Copyright: The immoveable barrier that open access advocates underestimated</a:t>
            </a:r>
            <a:r>
              <a:rPr lang="en">
                <a:solidFill>
                  <a:schemeClr val="accent5"/>
                </a:solidFill>
              </a:rPr>
              <a:t>, 32.</a:t>
            </a:r>
          </a:p>
          <a:p>
            <a:pPr lvl="0">
              <a:spcBef>
                <a:spcPts val="0"/>
              </a:spcBef>
              <a:buNone/>
            </a:pPr>
            <a:r>
              <a:rPr lang="en"/>
              <a:t>														</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sp>
        <p:nvSpPr>
          <p:cNvPr id="74" name="Shape 74"/>
          <p:cNvSpPr txBox="1"/>
          <p:nvPr>
            <p:ph type="title"/>
          </p:nvPr>
        </p:nvSpPr>
        <p:spPr>
          <a:xfrm>
            <a:off x="311700" y="372500"/>
            <a:ext cx="8520600" cy="733500"/>
          </a:xfrm>
          <a:prstGeom prst="rect">
            <a:avLst/>
          </a:prstGeom>
        </p:spPr>
        <p:txBody>
          <a:bodyPr anchorCtr="0" anchor="b" bIns="91425" lIns="91425" rIns="91425" tIns="91425">
            <a:noAutofit/>
          </a:bodyPr>
          <a:lstStyle/>
          <a:p>
            <a:pPr lvl="0" algn="ctr">
              <a:spcBef>
                <a:spcPts val="0"/>
              </a:spcBef>
              <a:buNone/>
            </a:pPr>
            <a:r>
              <a:rPr lang="en"/>
              <a:t>The Logic of Open Access</a:t>
            </a:r>
          </a:p>
        </p:txBody>
      </p:sp>
      <p:sp>
        <p:nvSpPr>
          <p:cNvPr id="75" name="Shape 75"/>
          <p:cNvSpPr txBox="1"/>
          <p:nvPr>
            <p:ph idx="1" type="body"/>
          </p:nvPr>
        </p:nvSpPr>
        <p:spPr>
          <a:xfrm>
            <a:off x="311700" y="1468825"/>
            <a:ext cx="8520600" cy="3099900"/>
          </a:xfrm>
          <a:prstGeom prst="rect">
            <a:avLst/>
          </a:prstGeom>
        </p:spPr>
        <p:txBody>
          <a:bodyPr anchorCtr="0" anchor="t" bIns="91425" lIns="91425" rIns="91425" tIns="91425">
            <a:noAutofit/>
          </a:bodyPr>
          <a:lstStyle/>
          <a:p>
            <a:pPr lvl="0">
              <a:spcBef>
                <a:spcPts val="0"/>
              </a:spcBef>
              <a:buNone/>
            </a:pPr>
            <a:r>
              <a:rPr lang="en" sz="1200">
                <a:solidFill>
                  <a:srgbClr val="000000"/>
                </a:solidFill>
                <a:highlight>
                  <a:srgbClr val="FFFFFF"/>
                </a:highlight>
              </a:rPr>
              <a:t>“</a:t>
            </a:r>
            <a:r>
              <a:rPr lang="en" sz="1200">
                <a:highlight>
                  <a:srgbClr val="FFFFFF"/>
                </a:highlight>
              </a:rPr>
              <a:t>The literature that should be freely accessible online is that which scholars give to the world without expectation of payment. Primarily, this category encompasses their peer-reviewed journal articles, but it also includes any unreviewed preprints that they might wish to put online for comment or to alert colleagues to important research findings. There are many degrees and kinds of wider and easier access to this literature. </a:t>
            </a:r>
            <a:r>
              <a:rPr b="1" lang="en" sz="1200">
                <a:highlight>
                  <a:srgbClr val="FFFFFF"/>
                </a:highlight>
              </a:rPr>
              <a:t>By "open access" to this literature, we mean its free availability on the public internet, permitting any users to read, download, copy, distribute, print, search, or link to the full texts of these articles, crawl them for indexing, pass them as data to software, or use them for any other lawful purpose, without financial, legal, or technical barriers other than those inseparable from gaining access to the internet itself.</a:t>
            </a:r>
            <a:r>
              <a:rPr lang="en" sz="1200">
                <a:highlight>
                  <a:srgbClr val="FFFFFF"/>
                </a:highlight>
              </a:rPr>
              <a:t> </a:t>
            </a:r>
            <a:r>
              <a:rPr b="1" lang="en" sz="1200">
                <a:solidFill>
                  <a:schemeClr val="accent4"/>
                </a:solidFill>
                <a:highlight>
                  <a:srgbClr val="FFFFFF"/>
                </a:highlight>
              </a:rPr>
              <a:t>The only constraint on reproduction and distribution, and the only role for copyright in this domain, should be to give authors control over the integrity of their work and the right to be properly acknowledged and cited.</a:t>
            </a:r>
            <a:r>
              <a:rPr lang="en" sz="1200">
                <a:highlight>
                  <a:srgbClr val="FFFFFF"/>
                </a:highlight>
              </a:rPr>
              <a:t>”</a:t>
            </a:r>
            <a:r>
              <a:rPr lang="en" sz="1200">
                <a:solidFill>
                  <a:srgbClr val="000000"/>
                </a:solidFill>
                <a:highlight>
                  <a:srgbClr val="FFFFFF"/>
                </a:highlight>
              </a:rPr>
              <a:t>				--</a:t>
            </a:r>
            <a:r>
              <a:rPr lang="en" sz="1200" u="sng">
                <a:solidFill>
                  <a:schemeClr val="hlink"/>
                </a:solidFill>
                <a:highlight>
                  <a:srgbClr val="FFFFFF"/>
                </a:highlight>
                <a:hlinkClick r:id="rId3"/>
              </a:rPr>
              <a:t>Budapest Open Access Initiative</a:t>
            </a:r>
          </a:p>
          <a:p>
            <a:pPr lvl="0">
              <a:spcBef>
                <a:spcPts val="0"/>
              </a:spcBef>
              <a:buNone/>
            </a:pPr>
            <a:r>
              <a:t/>
            </a:r>
            <a:endParaRPr sz="1200">
              <a:solidFill>
                <a:srgbClr val="000000"/>
              </a:solidFill>
              <a:highlight>
                <a:srgbClr val="FFFFFF"/>
              </a:highlight>
            </a:endParaRPr>
          </a:p>
          <a:p>
            <a:pPr lvl="0">
              <a:spcBef>
                <a:spcPts val="0"/>
              </a:spcBef>
              <a:buNone/>
            </a:pPr>
            <a:r>
              <a:rPr lang="en"/>
              <a:t>	</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 name="Shape 79"/>
        <p:cNvGrpSpPr/>
        <p:nvPr/>
      </p:nvGrpSpPr>
      <p:grpSpPr>
        <a:xfrm>
          <a:off x="0" y="0"/>
          <a:ext cx="0" cy="0"/>
          <a:chOff x="0" y="0"/>
          <a:chExt cx="0" cy="0"/>
        </a:xfrm>
      </p:grpSpPr>
      <p:sp>
        <p:nvSpPr>
          <p:cNvPr id="80" name="Shape 80"/>
          <p:cNvSpPr txBox="1"/>
          <p:nvPr>
            <p:ph type="title"/>
          </p:nvPr>
        </p:nvSpPr>
        <p:spPr>
          <a:xfrm>
            <a:off x="311700" y="372500"/>
            <a:ext cx="8520600" cy="733500"/>
          </a:xfrm>
          <a:prstGeom prst="rect">
            <a:avLst/>
          </a:prstGeom>
        </p:spPr>
        <p:txBody>
          <a:bodyPr anchorCtr="0" anchor="b" bIns="91425" lIns="91425" rIns="91425" tIns="91425">
            <a:noAutofit/>
          </a:bodyPr>
          <a:lstStyle/>
          <a:p>
            <a:pPr lvl="0" rtl="0" algn="ctr">
              <a:spcBef>
                <a:spcPts val="0"/>
              </a:spcBef>
              <a:buNone/>
            </a:pPr>
            <a:r>
              <a:rPr lang="en"/>
              <a:t>Poynder’s Critique</a:t>
            </a:r>
          </a:p>
          <a:p>
            <a:pPr lvl="0" algn="ctr">
              <a:spcBef>
                <a:spcPts val="0"/>
              </a:spcBef>
              <a:buNone/>
            </a:pPr>
            <a:r>
              <a:rPr lang="en" sz="1400"/>
              <a:t>(simplified)</a:t>
            </a:r>
          </a:p>
        </p:txBody>
      </p:sp>
      <p:sp>
        <p:nvSpPr>
          <p:cNvPr id="81" name="Shape 81"/>
          <p:cNvSpPr txBox="1"/>
          <p:nvPr>
            <p:ph idx="1" type="body"/>
          </p:nvPr>
        </p:nvSpPr>
        <p:spPr>
          <a:xfrm>
            <a:off x="311700" y="1468825"/>
            <a:ext cx="8520600" cy="3099900"/>
          </a:xfrm>
          <a:prstGeom prst="rect">
            <a:avLst/>
          </a:prstGeom>
        </p:spPr>
        <p:txBody>
          <a:bodyPr anchorCtr="0" anchor="t" bIns="91425" lIns="91425" rIns="91425" tIns="91425">
            <a:noAutofit/>
          </a:bodyPr>
          <a:lstStyle/>
          <a:p>
            <a:pPr lvl="0">
              <a:spcBef>
                <a:spcPts val="0"/>
              </a:spcBef>
              <a:buNone/>
            </a:pPr>
            <a:r>
              <a:rPr lang="en"/>
              <a:t>-- Early open access advocates failed to understand the power of the oligarchic publishers.</a:t>
            </a:r>
          </a:p>
          <a:p>
            <a:pPr lvl="0">
              <a:spcBef>
                <a:spcPts val="0"/>
              </a:spcBef>
              <a:buNone/>
            </a:pPr>
            <a:r>
              <a:rPr lang="en"/>
              <a:t>--Therefore, their policy reforms were ineffective (see APCs/Gold Open Access and the general challenge of institutional repositories.)</a:t>
            </a:r>
          </a:p>
          <a:p>
            <a:pPr lvl="0">
              <a:spcBef>
                <a:spcPts val="0"/>
              </a:spcBef>
              <a:buNone/>
            </a:pPr>
            <a:r>
              <a:rPr lang="en"/>
              <a:t>--In response to these challenges, Open Access “purists” have pushed CC-BY licensing as a panacea to keep Open Access open.</a:t>
            </a:r>
          </a:p>
          <a:p>
            <a:pPr lvl="0">
              <a:spcBef>
                <a:spcPts val="0"/>
              </a:spcBef>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 name="Shape 85"/>
        <p:cNvGrpSpPr/>
        <p:nvPr/>
      </p:nvGrpSpPr>
      <p:grpSpPr>
        <a:xfrm>
          <a:off x="0" y="0"/>
          <a:ext cx="0" cy="0"/>
          <a:chOff x="0" y="0"/>
          <a:chExt cx="0" cy="0"/>
        </a:xfrm>
      </p:grpSpPr>
      <p:sp>
        <p:nvSpPr>
          <p:cNvPr id="86" name="Shape 86"/>
          <p:cNvSpPr txBox="1"/>
          <p:nvPr>
            <p:ph type="title"/>
          </p:nvPr>
        </p:nvSpPr>
        <p:spPr>
          <a:xfrm>
            <a:off x="311700" y="372500"/>
            <a:ext cx="8520600" cy="733500"/>
          </a:xfrm>
          <a:prstGeom prst="rect">
            <a:avLst/>
          </a:prstGeom>
        </p:spPr>
        <p:txBody>
          <a:bodyPr anchorCtr="0" anchor="b" bIns="91425" lIns="91425" rIns="91425" tIns="91425">
            <a:noAutofit/>
          </a:bodyPr>
          <a:lstStyle/>
          <a:p>
            <a:pPr lvl="0" rtl="0" algn="ctr">
              <a:spcBef>
                <a:spcPts val="0"/>
              </a:spcBef>
              <a:buNone/>
            </a:pPr>
            <a:r>
              <a:rPr lang="en"/>
              <a:t>Poynder’s Critique</a:t>
            </a:r>
          </a:p>
          <a:p>
            <a:pPr lvl="0" rtl="0" algn="ctr">
              <a:spcBef>
                <a:spcPts val="0"/>
              </a:spcBef>
              <a:buNone/>
            </a:pPr>
            <a:r>
              <a:rPr lang="en" sz="1400"/>
              <a:t>(continued)</a:t>
            </a:r>
          </a:p>
        </p:txBody>
      </p:sp>
      <p:sp>
        <p:nvSpPr>
          <p:cNvPr id="87" name="Shape 87"/>
          <p:cNvSpPr txBox="1"/>
          <p:nvPr>
            <p:ph idx="1" type="body"/>
          </p:nvPr>
        </p:nvSpPr>
        <p:spPr>
          <a:xfrm>
            <a:off x="311700" y="1468825"/>
            <a:ext cx="8520600" cy="3099900"/>
          </a:xfrm>
          <a:prstGeom prst="rect">
            <a:avLst/>
          </a:prstGeom>
        </p:spPr>
        <p:txBody>
          <a:bodyPr anchorCtr="0" anchor="t" bIns="91425" lIns="91425" rIns="91425" tIns="91425">
            <a:noAutofit/>
          </a:bodyPr>
          <a:lstStyle/>
          <a:p>
            <a:pPr lvl="0">
              <a:spcBef>
                <a:spcPts val="0"/>
              </a:spcBef>
              <a:buNone/>
            </a:pPr>
            <a:r>
              <a:rPr lang="en"/>
              <a:t>-- But CC-BY presents inherent </a:t>
            </a:r>
            <a:r>
              <a:rPr lang="en"/>
              <a:t>contradictions/problems</a:t>
            </a:r>
            <a:r>
              <a:rPr lang="en"/>
              <a:t> that have not been taken seriously:</a:t>
            </a:r>
          </a:p>
          <a:p>
            <a:pPr lvl="0">
              <a:spcBef>
                <a:spcPts val="0"/>
              </a:spcBef>
              <a:buNone/>
            </a:pPr>
            <a:r>
              <a:rPr lang="en"/>
              <a:t>-They leave the scholarly record vulnerable to commercial exploitation. (see Apple Academic Press)</a:t>
            </a:r>
          </a:p>
          <a:p>
            <a:pPr lvl="0">
              <a:spcBef>
                <a:spcPts val="0"/>
              </a:spcBef>
              <a:buNone/>
            </a:pPr>
            <a:r>
              <a:rPr lang="en"/>
              <a:t>-No way to “police compliance”</a:t>
            </a:r>
          </a:p>
          <a:p>
            <a:pPr lvl="0">
              <a:spcBef>
                <a:spcPts val="0"/>
              </a:spcBef>
              <a:buNone/>
            </a:pPr>
            <a:r>
              <a:rPr lang="en"/>
              <a:t>-People find CC licences and copyright confusing</a:t>
            </a:r>
          </a:p>
          <a:p>
            <a:pPr indent="0" lvl="0" marL="0">
              <a:spcBef>
                <a:spcPts val="0"/>
              </a:spcBef>
              <a:buNone/>
            </a:pPr>
            <a:r>
              <a:rPr lang="en"/>
              <a:t>- Researchers want more control over how their work is used</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Shape 92"/>
          <p:cNvSpPr txBox="1"/>
          <p:nvPr>
            <p:ph type="title"/>
          </p:nvPr>
        </p:nvSpPr>
        <p:spPr>
          <a:xfrm>
            <a:off x="311700" y="372500"/>
            <a:ext cx="8520600" cy="733500"/>
          </a:xfrm>
          <a:prstGeom prst="rect">
            <a:avLst/>
          </a:prstGeom>
        </p:spPr>
        <p:txBody>
          <a:bodyPr anchorCtr="0" anchor="b" bIns="91425" lIns="91425" rIns="91425" tIns="91425">
            <a:noAutofit/>
          </a:bodyPr>
          <a:lstStyle/>
          <a:p>
            <a:pPr lvl="0" algn="ctr">
              <a:spcBef>
                <a:spcPts val="0"/>
              </a:spcBef>
              <a:buNone/>
            </a:pPr>
            <a:r>
              <a:rPr lang="en"/>
              <a:t>Some assumptions . . .</a:t>
            </a:r>
          </a:p>
        </p:txBody>
      </p:sp>
      <p:sp>
        <p:nvSpPr>
          <p:cNvPr id="93" name="Shape 93"/>
          <p:cNvSpPr txBox="1"/>
          <p:nvPr>
            <p:ph idx="1" type="body"/>
          </p:nvPr>
        </p:nvSpPr>
        <p:spPr>
          <a:xfrm>
            <a:off x="311700" y="1468825"/>
            <a:ext cx="8520600" cy="3099900"/>
          </a:xfrm>
          <a:prstGeom prst="rect">
            <a:avLst/>
          </a:prstGeom>
        </p:spPr>
        <p:txBody>
          <a:bodyPr anchorCtr="0" anchor="t" bIns="91425" lIns="91425" rIns="91425" tIns="91425">
            <a:noAutofit/>
          </a:bodyPr>
          <a:lstStyle/>
          <a:p>
            <a:pPr lvl="0">
              <a:spcBef>
                <a:spcPts val="0"/>
              </a:spcBef>
              <a:buNone/>
            </a:pPr>
            <a:r>
              <a:rPr lang="en"/>
              <a:t>-- Commercial exploitation is a problem.</a:t>
            </a:r>
          </a:p>
          <a:p>
            <a:pPr lvl="0">
              <a:spcBef>
                <a:spcPts val="0"/>
              </a:spcBef>
              <a:buNone/>
            </a:pPr>
            <a:r>
              <a:rPr lang="en"/>
              <a:t>-- Under other licensing schemes enforcement would be better.</a:t>
            </a:r>
          </a:p>
          <a:p>
            <a:pPr lvl="0">
              <a:spcBef>
                <a:spcPts val="0"/>
              </a:spcBef>
              <a:buNone/>
            </a:pPr>
            <a:r>
              <a:rPr lang="en"/>
              <a:t>-- There is (or could be) a legally robust copyright licensing scheme that doesn’t confuse people.</a:t>
            </a:r>
          </a:p>
          <a:p>
            <a:pPr lvl="0">
              <a:spcBef>
                <a:spcPts val="0"/>
              </a:spcBef>
              <a:buNone/>
            </a:pPr>
            <a:r>
              <a:rPr lang="en"/>
              <a:t>-- Researchers have time and interest in controlling what people do with their work.</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Shape 98"/>
          <p:cNvSpPr txBox="1"/>
          <p:nvPr>
            <p:ph type="title"/>
          </p:nvPr>
        </p:nvSpPr>
        <p:spPr>
          <a:xfrm>
            <a:off x="311700" y="372500"/>
            <a:ext cx="8520600" cy="733500"/>
          </a:xfrm>
          <a:prstGeom prst="rect">
            <a:avLst/>
          </a:prstGeom>
        </p:spPr>
        <p:txBody>
          <a:bodyPr anchorCtr="0" anchor="b" bIns="91425" lIns="91425" rIns="91425" tIns="91425">
            <a:noAutofit/>
          </a:bodyPr>
          <a:lstStyle/>
          <a:p>
            <a:pPr lvl="0" algn="ctr">
              <a:spcBef>
                <a:spcPts val="0"/>
              </a:spcBef>
              <a:buNone/>
            </a:pPr>
            <a:r>
              <a:rPr lang="en"/>
              <a:t>Copyright is the crux . . . </a:t>
            </a:r>
          </a:p>
        </p:txBody>
      </p:sp>
      <p:sp>
        <p:nvSpPr>
          <p:cNvPr id="99" name="Shape 99"/>
          <p:cNvSpPr txBox="1"/>
          <p:nvPr>
            <p:ph idx="1" type="body"/>
          </p:nvPr>
        </p:nvSpPr>
        <p:spPr>
          <a:xfrm>
            <a:off x="311700" y="1468825"/>
            <a:ext cx="8520600" cy="3099900"/>
          </a:xfrm>
          <a:prstGeom prst="rect">
            <a:avLst/>
          </a:prstGeom>
        </p:spPr>
        <p:txBody>
          <a:bodyPr anchorCtr="0" anchor="t" bIns="91425" lIns="91425" rIns="91425" tIns="91425">
            <a:noAutofit/>
          </a:bodyPr>
          <a:lstStyle/>
          <a:p>
            <a:pPr lvl="0">
              <a:spcBef>
                <a:spcPts val="0"/>
              </a:spcBef>
              <a:buNone/>
            </a:pPr>
            <a:r>
              <a:t/>
            </a:r>
            <a:endParaRPr/>
          </a:p>
          <a:p>
            <a:pPr lvl="0">
              <a:spcBef>
                <a:spcPts val="0"/>
              </a:spcBef>
              <a:buNone/>
            </a:pPr>
            <a:r>
              <a:t/>
            </a:r>
            <a:endParaRPr/>
          </a:p>
          <a:p>
            <a:pPr lvl="0" algn="ctr">
              <a:spcBef>
                <a:spcPts val="0"/>
              </a:spcBef>
              <a:buNone/>
            </a:pPr>
            <a:r>
              <a:rPr lang="en"/>
              <a:t>But is education the solution?</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sp>
        <p:nvSpPr>
          <p:cNvPr id="104" name="Shape 104"/>
          <p:cNvSpPr txBox="1"/>
          <p:nvPr>
            <p:ph type="title"/>
          </p:nvPr>
        </p:nvSpPr>
        <p:spPr>
          <a:xfrm>
            <a:off x="311700" y="372500"/>
            <a:ext cx="8520600" cy="733500"/>
          </a:xfrm>
          <a:prstGeom prst="rect">
            <a:avLst/>
          </a:prstGeom>
        </p:spPr>
        <p:txBody>
          <a:bodyPr anchorCtr="0" anchor="b" bIns="91425" lIns="91425" rIns="91425" tIns="91425">
            <a:noAutofit/>
          </a:bodyPr>
          <a:lstStyle/>
          <a:p>
            <a:pPr lvl="0" rtl="0" algn="ctr">
              <a:spcBef>
                <a:spcPts val="0"/>
              </a:spcBef>
              <a:buNone/>
            </a:pPr>
            <a:r>
              <a:rPr lang="en"/>
              <a:t>Systems thinking . . . </a:t>
            </a:r>
          </a:p>
        </p:txBody>
      </p:sp>
      <p:sp>
        <p:nvSpPr>
          <p:cNvPr id="105" name="Shape 105"/>
          <p:cNvSpPr txBox="1"/>
          <p:nvPr>
            <p:ph idx="1" type="body"/>
          </p:nvPr>
        </p:nvSpPr>
        <p:spPr>
          <a:xfrm>
            <a:off x="311700" y="1468825"/>
            <a:ext cx="8520600" cy="3099900"/>
          </a:xfrm>
          <a:prstGeom prst="rect">
            <a:avLst/>
          </a:prstGeom>
        </p:spPr>
        <p:txBody>
          <a:bodyPr anchorCtr="0" anchor="t" bIns="91425" lIns="91425" rIns="91425" tIns="91425">
            <a:noAutofit/>
          </a:bodyPr>
          <a:lstStyle/>
          <a:p>
            <a:pPr lvl="0">
              <a:spcBef>
                <a:spcPts val="0"/>
              </a:spcBef>
              <a:buNone/>
            </a:pPr>
            <a:r>
              <a:rPr lang="en"/>
              <a:t>Donella Meadows, </a:t>
            </a:r>
          </a:p>
          <a:p>
            <a:pPr lvl="0">
              <a:spcBef>
                <a:spcPts val="0"/>
              </a:spcBef>
              <a:buNone/>
            </a:pPr>
            <a:r>
              <a:rPr lang="en"/>
              <a:t>“The behavior of a system cannot be known just by knowing the elements of which the system is made.” </a:t>
            </a:r>
          </a:p>
          <a:p>
            <a:pPr lvl="0">
              <a:spcBef>
                <a:spcPts val="0"/>
              </a:spcBef>
              <a:buNone/>
            </a:pPr>
            <a:r>
              <a:rPr lang="en"/>
              <a:t>“The least obvious part of the system, its function or purpose, is often the most crucial determinant of the system’s behavior”</a:t>
            </a:r>
          </a:p>
          <a:p>
            <a:pPr lvl="0">
              <a:spcBef>
                <a:spcPts val="0"/>
              </a:spcBef>
              <a:buNone/>
            </a:pPr>
            <a:r>
              <a:rPr lang="en" sz="1200">
                <a:solidFill>
                  <a:srgbClr val="777777"/>
                </a:solidFill>
                <a:highlight>
                  <a:srgbClr val="FFFFFF"/>
                </a:highlight>
                <a:latin typeface="Arial"/>
                <a:ea typeface="Arial"/>
                <a:cs typeface="Arial"/>
                <a:sym typeface="Arial"/>
              </a:rPr>
              <a:t>Thinking in Systems: A Primer, 16</a:t>
            </a:r>
          </a:p>
          <a:p>
            <a:pPr lvl="0">
              <a:spcBef>
                <a:spcPts val="0"/>
              </a:spcBef>
              <a:buNone/>
            </a:pPr>
            <a:r>
              <a:t/>
            </a:r>
            <a:endParaRPr sz="1200">
              <a:solidFill>
                <a:srgbClr val="777777"/>
              </a:solidFill>
              <a:highlight>
                <a:srgbClr val="FFFFFF"/>
              </a:highlight>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 name="Shape 109"/>
        <p:cNvGrpSpPr/>
        <p:nvPr/>
      </p:nvGrpSpPr>
      <p:grpSpPr>
        <a:xfrm>
          <a:off x="0" y="0"/>
          <a:ext cx="0" cy="0"/>
          <a:chOff x="0" y="0"/>
          <a:chExt cx="0" cy="0"/>
        </a:xfrm>
      </p:grpSpPr>
      <p:sp>
        <p:nvSpPr>
          <p:cNvPr id="110" name="Shape 110"/>
          <p:cNvSpPr txBox="1"/>
          <p:nvPr>
            <p:ph type="title"/>
          </p:nvPr>
        </p:nvSpPr>
        <p:spPr>
          <a:xfrm>
            <a:off x="311700" y="372500"/>
            <a:ext cx="8520600" cy="733500"/>
          </a:xfrm>
          <a:prstGeom prst="rect">
            <a:avLst/>
          </a:prstGeom>
        </p:spPr>
        <p:txBody>
          <a:bodyPr anchorCtr="0" anchor="b" bIns="91425" lIns="91425" rIns="91425" tIns="91425">
            <a:noAutofit/>
          </a:bodyPr>
          <a:lstStyle/>
          <a:p>
            <a:pPr lvl="0" algn="ctr">
              <a:spcBef>
                <a:spcPts val="0"/>
              </a:spcBef>
              <a:buNone/>
            </a:pPr>
            <a:r>
              <a:rPr lang="en"/>
              <a:t>How can we improve our strategy?</a:t>
            </a:r>
          </a:p>
        </p:txBody>
      </p:sp>
      <p:sp>
        <p:nvSpPr>
          <p:cNvPr id="111" name="Shape 111"/>
          <p:cNvSpPr txBox="1"/>
          <p:nvPr>
            <p:ph idx="1" type="body"/>
          </p:nvPr>
        </p:nvSpPr>
        <p:spPr>
          <a:xfrm>
            <a:off x="311700" y="1545025"/>
            <a:ext cx="8520600" cy="3240600"/>
          </a:xfrm>
          <a:prstGeom prst="rect">
            <a:avLst/>
          </a:prstGeom>
        </p:spPr>
        <p:txBody>
          <a:bodyPr anchorCtr="0" anchor="t" bIns="91425" lIns="91425" rIns="91425" tIns="91425">
            <a:noAutofit/>
          </a:bodyPr>
          <a:lstStyle/>
          <a:p>
            <a:pPr lvl="0">
              <a:spcBef>
                <a:spcPts val="0"/>
              </a:spcBef>
              <a:buNone/>
            </a:pPr>
            <a:r>
              <a:rPr lang="en" sz="1400"/>
              <a:t>“The systems-thinking lens allows us to reclaim our intuition about whole systems and </a:t>
            </a:r>
          </a:p>
          <a:p>
            <a:pPr lvl="0">
              <a:spcBef>
                <a:spcPts val="0"/>
              </a:spcBef>
              <a:buNone/>
            </a:pPr>
            <a:r>
              <a:rPr lang="en" sz="1400"/>
              <a:t>• hone our abilities to understand parts, </a:t>
            </a:r>
          </a:p>
          <a:p>
            <a:pPr lvl="0">
              <a:spcBef>
                <a:spcPts val="0"/>
              </a:spcBef>
              <a:buNone/>
            </a:pPr>
            <a:r>
              <a:rPr lang="en" sz="1400"/>
              <a:t>• see interconnections, </a:t>
            </a:r>
          </a:p>
          <a:p>
            <a:pPr lvl="0">
              <a:spcBef>
                <a:spcPts val="0"/>
              </a:spcBef>
              <a:buNone/>
            </a:pPr>
            <a:r>
              <a:rPr lang="en" sz="1400"/>
              <a:t>• ask “what-if” questions about possible future behaviors, and </a:t>
            </a:r>
          </a:p>
          <a:p>
            <a:pPr lvl="0">
              <a:spcBef>
                <a:spcPts val="0"/>
              </a:spcBef>
              <a:buNone/>
            </a:pPr>
            <a:r>
              <a:rPr lang="en" sz="1400"/>
              <a:t>• be creative and courageous about system redesign. </a:t>
            </a:r>
          </a:p>
          <a:p>
            <a:pPr lvl="0">
              <a:spcBef>
                <a:spcPts val="0"/>
              </a:spcBef>
              <a:buNone/>
            </a:pPr>
            <a:r>
              <a:rPr lang="en" sz="1400"/>
              <a:t>Then we can use our insights to make a difference in ourselves and our world.”</a:t>
            </a:r>
          </a:p>
          <a:p>
            <a:pPr lvl="0">
              <a:spcBef>
                <a:spcPts val="0"/>
              </a:spcBef>
              <a:buNone/>
            </a:pPr>
            <a:r>
              <a:rPr lang="en" sz="1200">
                <a:solidFill>
                  <a:srgbClr val="777777"/>
                </a:solidFill>
                <a:latin typeface="Arial"/>
                <a:ea typeface="Arial"/>
                <a:cs typeface="Arial"/>
                <a:sym typeface="Arial"/>
              </a:rPr>
              <a:t>Thinking in Systems: A Primer, 6.</a:t>
            </a:r>
          </a:p>
          <a:p>
            <a:pPr lvl="0">
              <a:spcBef>
                <a:spcPts val="0"/>
              </a:spcBef>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Shape 116"/>
          <p:cNvSpPr txBox="1"/>
          <p:nvPr>
            <p:ph type="title"/>
          </p:nvPr>
        </p:nvSpPr>
        <p:spPr>
          <a:xfrm>
            <a:off x="311700" y="372500"/>
            <a:ext cx="8520600" cy="733500"/>
          </a:xfrm>
          <a:prstGeom prst="rect">
            <a:avLst/>
          </a:prstGeom>
        </p:spPr>
        <p:txBody>
          <a:bodyPr anchorCtr="0" anchor="b" bIns="91425" lIns="91425" rIns="91425" tIns="91425">
            <a:noAutofit/>
          </a:bodyPr>
          <a:lstStyle/>
          <a:p>
            <a:pPr lvl="0" algn="ctr">
              <a:spcBef>
                <a:spcPts val="0"/>
              </a:spcBef>
              <a:buNone/>
            </a:pPr>
            <a:r>
              <a:rPr lang="en"/>
              <a:t>12 Levers</a:t>
            </a:r>
          </a:p>
        </p:txBody>
      </p:sp>
      <p:sp>
        <p:nvSpPr>
          <p:cNvPr id="117" name="Shape 117"/>
          <p:cNvSpPr txBox="1"/>
          <p:nvPr>
            <p:ph idx="1" type="body"/>
          </p:nvPr>
        </p:nvSpPr>
        <p:spPr>
          <a:xfrm>
            <a:off x="311700" y="1468825"/>
            <a:ext cx="8520600" cy="3099900"/>
          </a:xfrm>
          <a:prstGeom prst="rect">
            <a:avLst/>
          </a:prstGeom>
        </p:spPr>
        <p:txBody>
          <a:bodyPr anchorCtr="0" anchor="t" bIns="91425" lIns="91425" rIns="91425" tIns="91425">
            <a:noAutofit/>
          </a:bodyPr>
          <a:lstStyle/>
          <a:p>
            <a:pPr lvl="0" rtl="0">
              <a:lnSpc>
                <a:spcPct val="100000"/>
              </a:lnSpc>
              <a:spcBef>
                <a:spcPts val="0"/>
              </a:spcBef>
              <a:buNone/>
            </a:pPr>
            <a:r>
              <a:rPr lang="en" sz="1200">
                <a:highlight>
                  <a:srgbClr val="FFFFFF"/>
                </a:highlight>
              </a:rPr>
              <a:t>12. Constants, parameters, numbers (such as subsidies, taxes, standards).</a:t>
            </a:r>
          </a:p>
          <a:p>
            <a:pPr lvl="0" rtl="0">
              <a:lnSpc>
                <a:spcPct val="100000"/>
              </a:lnSpc>
              <a:spcBef>
                <a:spcPts val="0"/>
              </a:spcBef>
              <a:buNone/>
            </a:pPr>
            <a:r>
              <a:rPr lang="en" sz="1200">
                <a:highlight>
                  <a:srgbClr val="FFFFFF"/>
                </a:highlight>
              </a:rPr>
              <a:t>11. The sizes of buffers and other stabilizing stocks, relative to their flows.</a:t>
            </a:r>
          </a:p>
          <a:p>
            <a:pPr lvl="0" rtl="0">
              <a:lnSpc>
                <a:spcPct val="100000"/>
              </a:lnSpc>
              <a:spcBef>
                <a:spcPts val="0"/>
              </a:spcBef>
              <a:buNone/>
            </a:pPr>
            <a:r>
              <a:rPr lang="en" sz="1200">
                <a:highlight>
                  <a:srgbClr val="FFFFFF"/>
                </a:highlight>
              </a:rPr>
              <a:t>10. The structure of material stocks and flows (such as transport networks, population age structures).</a:t>
            </a:r>
          </a:p>
          <a:p>
            <a:pPr lvl="0" rtl="0">
              <a:lnSpc>
                <a:spcPct val="100000"/>
              </a:lnSpc>
              <a:spcBef>
                <a:spcPts val="0"/>
              </a:spcBef>
              <a:buNone/>
            </a:pPr>
            <a:r>
              <a:rPr lang="en" sz="1200">
                <a:highlight>
                  <a:srgbClr val="FFFFFF"/>
                </a:highlight>
              </a:rPr>
              <a:t>9. The lengths of delays, relative to the rate of system change.</a:t>
            </a:r>
          </a:p>
          <a:p>
            <a:pPr lvl="0" rtl="0">
              <a:lnSpc>
                <a:spcPct val="100000"/>
              </a:lnSpc>
              <a:spcBef>
                <a:spcPts val="0"/>
              </a:spcBef>
              <a:buNone/>
            </a:pPr>
            <a:r>
              <a:rPr lang="en" sz="1200">
                <a:highlight>
                  <a:srgbClr val="FFFFFF"/>
                </a:highlight>
              </a:rPr>
              <a:t>8. The strength of negative feedback loops, relative to the impacts they are trying to correct against.</a:t>
            </a:r>
          </a:p>
          <a:p>
            <a:pPr lvl="0" rtl="0">
              <a:lnSpc>
                <a:spcPct val="100000"/>
              </a:lnSpc>
              <a:spcBef>
                <a:spcPts val="0"/>
              </a:spcBef>
              <a:buNone/>
            </a:pPr>
            <a:r>
              <a:rPr lang="en" sz="1200">
                <a:highlight>
                  <a:srgbClr val="FFFFFF"/>
                </a:highlight>
              </a:rPr>
              <a:t>7. The gain around driving positive feedback loops.</a:t>
            </a:r>
          </a:p>
          <a:p>
            <a:pPr lvl="0" rtl="0">
              <a:lnSpc>
                <a:spcPct val="100000"/>
              </a:lnSpc>
              <a:spcBef>
                <a:spcPts val="0"/>
              </a:spcBef>
              <a:buNone/>
            </a:pPr>
            <a:r>
              <a:rPr lang="en" sz="1200">
                <a:highlight>
                  <a:srgbClr val="FFFFFF"/>
                </a:highlight>
              </a:rPr>
              <a:t>6. The structure of information flows (who does and does not have access to information).</a:t>
            </a:r>
          </a:p>
          <a:p>
            <a:pPr lvl="0">
              <a:lnSpc>
                <a:spcPct val="100000"/>
              </a:lnSpc>
              <a:spcBef>
                <a:spcPts val="0"/>
              </a:spcBef>
              <a:buNone/>
            </a:pPr>
            <a:r>
              <a:t/>
            </a:r>
            <a:endParaRPr sz="1200">
              <a:solidFill>
                <a:srgbClr val="777777"/>
              </a:solidFill>
              <a:highlight>
                <a:srgbClr val="FFFFFF"/>
              </a:high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sp>
        <p:nvSpPr>
          <p:cNvPr id="122" name="Shape 122"/>
          <p:cNvSpPr txBox="1"/>
          <p:nvPr>
            <p:ph type="title"/>
          </p:nvPr>
        </p:nvSpPr>
        <p:spPr>
          <a:xfrm>
            <a:off x="311700" y="372500"/>
            <a:ext cx="8520600" cy="733500"/>
          </a:xfrm>
          <a:prstGeom prst="rect">
            <a:avLst/>
          </a:prstGeom>
        </p:spPr>
        <p:txBody>
          <a:bodyPr anchorCtr="0" anchor="b" bIns="91425" lIns="91425" rIns="91425" tIns="91425">
            <a:noAutofit/>
          </a:bodyPr>
          <a:lstStyle/>
          <a:p>
            <a:pPr lvl="0" algn="ctr">
              <a:spcBef>
                <a:spcPts val="0"/>
              </a:spcBef>
              <a:buNone/>
            </a:pPr>
            <a:r>
              <a:rPr lang="en"/>
              <a:t>12 Levers</a:t>
            </a:r>
          </a:p>
        </p:txBody>
      </p:sp>
      <p:sp>
        <p:nvSpPr>
          <p:cNvPr id="123" name="Shape 123"/>
          <p:cNvSpPr txBox="1"/>
          <p:nvPr>
            <p:ph idx="1" type="body"/>
          </p:nvPr>
        </p:nvSpPr>
        <p:spPr>
          <a:xfrm>
            <a:off x="311700" y="1468825"/>
            <a:ext cx="8520600" cy="3099900"/>
          </a:xfrm>
          <a:prstGeom prst="rect">
            <a:avLst/>
          </a:prstGeom>
        </p:spPr>
        <p:txBody>
          <a:bodyPr anchorCtr="0" anchor="t" bIns="91425" lIns="91425" rIns="91425" tIns="91425">
            <a:noAutofit/>
          </a:bodyPr>
          <a:lstStyle/>
          <a:p>
            <a:pPr lvl="0" rtl="0">
              <a:lnSpc>
                <a:spcPct val="100000"/>
              </a:lnSpc>
              <a:spcBef>
                <a:spcPts val="0"/>
              </a:spcBef>
              <a:buNone/>
            </a:pPr>
            <a:r>
              <a:rPr b="1" lang="en" sz="1200">
                <a:highlight>
                  <a:srgbClr val="FFFFFF"/>
                </a:highlight>
              </a:rPr>
              <a:t>5.</a:t>
            </a:r>
            <a:r>
              <a:rPr lang="en" sz="1200">
                <a:highlight>
                  <a:srgbClr val="FFFFFF"/>
                </a:highlight>
              </a:rPr>
              <a:t> </a:t>
            </a:r>
            <a:r>
              <a:rPr b="1" lang="en" sz="1200">
                <a:highlight>
                  <a:srgbClr val="FFFFFF"/>
                </a:highlight>
              </a:rPr>
              <a:t>The rules of the system (such as incentives, punishments, constraints).</a:t>
            </a:r>
          </a:p>
          <a:p>
            <a:pPr lvl="0" rtl="0">
              <a:lnSpc>
                <a:spcPct val="100000"/>
              </a:lnSpc>
              <a:spcBef>
                <a:spcPts val="0"/>
              </a:spcBef>
              <a:buNone/>
            </a:pPr>
            <a:r>
              <a:rPr b="1" lang="en" sz="1200">
                <a:highlight>
                  <a:srgbClr val="FFFFFF"/>
                </a:highlight>
              </a:rPr>
              <a:t>4. The power to add, change, evolve, or self-organize system structure.</a:t>
            </a:r>
          </a:p>
          <a:p>
            <a:pPr lvl="0" rtl="0">
              <a:lnSpc>
                <a:spcPct val="100000"/>
              </a:lnSpc>
              <a:spcBef>
                <a:spcPts val="0"/>
              </a:spcBef>
              <a:buNone/>
            </a:pPr>
            <a:r>
              <a:rPr b="1" lang="en" sz="1200">
                <a:highlight>
                  <a:srgbClr val="FFFFFF"/>
                </a:highlight>
              </a:rPr>
              <a:t>3. The goals of the system.</a:t>
            </a:r>
          </a:p>
          <a:p>
            <a:pPr lvl="0" rtl="0">
              <a:lnSpc>
                <a:spcPct val="100000"/>
              </a:lnSpc>
              <a:spcBef>
                <a:spcPts val="0"/>
              </a:spcBef>
              <a:buNone/>
            </a:pPr>
            <a:r>
              <a:rPr b="1" lang="en" sz="1200">
                <a:highlight>
                  <a:srgbClr val="FFFFFF"/>
                </a:highlight>
              </a:rPr>
              <a:t>2. The mindset or paradigm out of which the system — its goals, structure, rules, delays, parameters — arises.</a:t>
            </a:r>
          </a:p>
          <a:p>
            <a:pPr lvl="0" rtl="0">
              <a:lnSpc>
                <a:spcPct val="100000"/>
              </a:lnSpc>
              <a:spcBef>
                <a:spcPts val="0"/>
              </a:spcBef>
              <a:buNone/>
            </a:pPr>
            <a:r>
              <a:rPr b="1" lang="en" sz="1200">
                <a:highlight>
                  <a:srgbClr val="FFFFFF"/>
                </a:highlight>
              </a:rPr>
              <a:t>1. The power to transcend paradigms.</a:t>
            </a:r>
          </a:p>
          <a:p>
            <a:pPr lvl="0" rtl="0">
              <a:lnSpc>
                <a:spcPct val="100000"/>
              </a:lnSpc>
              <a:spcBef>
                <a:spcPts val="0"/>
              </a:spcBef>
              <a:buNone/>
            </a:pPr>
            <a:r>
              <a:t/>
            </a:r>
            <a:endParaRPr sz="1200">
              <a:highlight>
                <a:srgbClr val="FFFFFF"/>
              </a:highlight>
            </a:endParaRPr>
          </a:p>
          <a:p>
            <a:pPr lvl="0" rtl="0">
              <a:spcBef>
                <a:spcPts val="0"/>
              </a:spcBef>
              <a:buNone/>
            </a:pPr>
            <a:r>
              <a:rPr lang="en" sz="1200">
                <a:solidFill>
                  <a:srgbClr val="777777"/>
                </a:solidFill>
                <a:latin typeface="Arial"/>
                <a:ea typeface="Arial"/>
                <a:cs typeface="Arial"/>
                <a:sym typeface="Arial"/>
              </a:rPr>
              <a:t>Thinking in Systems: A Primer, 147 - 164.</a:t>
            </a:r>
          </a:p>
          <a:p>
            <a:pPr lvl="0" rtl="0">
              <a:lnSpc>
                <a:spcPct val="100000"/>
              </a:lnSpc>
              <a:spcBef>
                <a:spcPts val="0"/>
              </a:spcBef>
              <a:buNone/>
            </a:pPr>
            <a:r>
              <a:t/>
            </a:r>
            <a:endParaRPr sz="1200">
              <a:highlight>
                <a:srgbClr val="FFFFFF"/>
              </a:highlight>
            </a:endParaRPr>
          </a:p>
          <a:p>
            <a:pPr lvl="0">
              <a:spcBef>
                <a:spcPts val="0"/>
              </a:spcBef>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Shape 128"/>
          <p:cNvSpPr txBox="1"/>
          <p:nvPr>
            <p:ph type="title"/>
          </p:nvPr>
        </p:nvSpPr>
        <p:spPr>
          <a:xfrm>
            <a:off x="311700" y="372500"/>
            <a:ext cx="8520600" cy="733500"/>
          </a:xfrm>
          <a:prstGeom prst="rect">
            <a:avLst/>
          </a:prstGeom>
        </p:spPr>
        <p:txBody>
          <a:bodyPr anchorCtr="0" anchor="b" bIns="91425" lIns="91425" rIns="91425" tIns="91425">
            <a:noAutofit/>
          </a:bodyPr>
          <a:lstStyle/>
          <a:p>
            <a:pPr lvl="0" algn="ctr">
              <a:spcBef>
                <a:spcPts val="0"/>
              </a:spcBef>
              <a:buNone/>
            </a:pPr>
            <a:r>
              <a:rPr lang="en"/>
              <a:t>Power is the elephant in the room</a:t>
            </a:r>
          </a:p>
        </p:txBody>
      </p:sp>
      <p:sp>
        <p:nvSpPr>
          <p:cNvPr id="129" name="Shape 129"/>
          <p:cNvSpPr txBox="1"/>
          <p:nvPr>
            <p:ph idx="1" type="body"/>
          </p:nvPr>
        </p:nvSpPr>
        <p:spPr>
          <a:xfrm>
            <a:off x="311700" y="1468825"/>
            <a:ext cx="8520600" cy="3099900"/>
          </a:xfrm>
          <a:prstGeom prst="rect">
            <a:avLst/>
          </a:prstGeom>
        </p:spPr>
        <p:txBody>
          <a:bodyPr anchorCtr="0" anchor="t" bIns="91425" lIns="91425" rIns="91425" tIns="91425">
            <a:noAutofit/>
          </a:bodyPr>
          <a:lstStyle/>
          <a:p>
            <a:pPr lvl="0">
              <a:spcBef>
                <a:spcPts val="0"/>
              </a:spcBef>
              <a:buNone/>
            </a:pPr>
            <a:r>
              <a:rPr lang="en" sz="1100">
                <a:solidFill>
                  <a:srgbClr val="000000"/>
                </a:solidFill>
              </a:rPr>
              <a:t>		 	 	 		</a:t>
            </a:r>
          </a:p>
          <a:p>
            <a:pPr lvl="0">
              <a:spcBef>
                <a:spcPts val="0"/>
              </a:spcBef>
              <a:buNone/>
            </a:pPr>
            <a:r>
              <a:rPr lang="en" sz="1400"/>
              <a:t>“Large corporations, of course, are blinded by greed. The laws under which they operate require it — their shareholders would revolt at anything less. And the politicians they have bought off back them, passing laws giving them the exclusive power to decide who can make copies.</a:t>
            </a:r>
          </a:p>
          <a:p>
            <a:pPr lvl="0">
              <a:spcBef>
                <a:spcPts val="0"/>
              </a:spcBef>
              <a:buNone/>
            </a:pPr>
            <a:r>
              <a:rPr lang="en" sz="1400"/>
              <a:t>There is no justice in following unjust laws. It's time to come into the light and, in the grand tradition of civil disobedience, declare our opposition to this private theft of public culture.”</a:t>
            </a:r>
          </a:p>
          <a:p>
            <a:pPr lvl="0">
              <a:spcBef>
                <a:spcPts val="0"/>
              </a:spcBef>
              <a:buNone/>
            </a:pPr>
            <a:r>
              <a:rPr lang="en" sz="1400"/>
              <a:t>							--Aaron Swartz, </a:t>
            </a:r>
            <a:r>
              <a:rPr lang="en" sz="1400" u="sng">
                <a:solidFill>
                  <a:schemeClr val="hlink"/>
                </a:solidFill>
                <a:hlinkClick r:id="rId3"/>
              </a:rPr>
              <a:t>Guerilla Open Access Manifesto</a:t>
            </a:r>
          </a:p>
          <a:p>
            <a:pPr lvl="0">
              <a:spcBef>
                <a:spcPts val="0"/>
              </a:spcBef>
              <a:buNone/>
            </a:pPr>
            <a:r>
              <a:rPr lang="en" sz="1000">
                <a:solidFill>
                  <a:srgbClr val="000000"/>
                </a:solidFill>
              </a:rPr>
              <a:t>					</a:t>
            </a:r>
          </a:p>
          <a:p>
            <a:pPr lvl="0">
              <a:spcBef>
                <a:spcPts val="0"/>
              </a:spcBef>
              <a:buNone/>
            </a:pPr>
            <a:r>
              <a:rPr lang="en" sz="1100">
                <a:solidFill>
                  <a:srgbClr val="000000"/>
                </a:solidFill>
                <a:latin typeface="Arial"/>
                <a:ea typeface="Arial"/>
                <a:cs typeface="Arial"/>
                <a:sym typeface="Arial"/>
              </a:rPr>
              <a:t>					</a:t>
            </a:r>
          </a:p>
          <a:p>
            <a:pPr lvl="0">
              <a:spcBef>
                <a:spcPts val="0"/>
              </a:spcBef>
              <a:buNone/>
            </a:pPr>
            <a:r>
              <a:t/>
            </a:r>
            <a:endParaRPr sz="1000">
              <a:solidFill>
                <a:srgbClr val="000000"/>
              </a:solidFill>
              <a:latin typeface="Arial"/>
              <a:ea typeface="Arial"/>
              <a:cs typeface="Arial"/>
              <a:sym typeface="Arial"/>
            </a:endParaRPr>
          </a:p>
          <a:p>
            <a:pPr lvl="0">
              <a:spcBef>
                <a:spcPts val="0"/>
              </a:spcBef>
              <a:buNone/>
            </a:pPr>
            <a:r>
              <a:rPr lang="en" sz="1100">
                <a:solidFill>
                  <a:srgbClr val="000000"/>
                </a:solidFill>
                <a:latin typeface="Arial"/>
                <a:ea typeface="Arial"/>
                <a:cs typeface="Arial"/>
                <a:sym typeface="Arial"/>
              </a:rPr>
              <a:t>				</a:t>
            </a:r>
          </a:p>
          <a:p>
            <a:pPr lvl="0">
              <a:spcBef>
                <a:spcPts val="0"/>
              </a:spcBef>
              <a:buNone/>
            </a:pPr>
            <a:r>
              <a:rPr lang="en" sz="1100">
                <a:solidFill>
                  <a:srgbClr val="000000"/>
                </a:solidFill>
                <a:latin typeface="Arial"/>
                <a:ea typeface="Arial"/>
                <a:cs typeface="Arial"/>
                <a:sym typeface="Arial"/>
              </a:rPr>
              <a:t>			</a:t>
            </a:r>
          </a:p>
          <a:p>
            <a:pPr lvl="0">
              <a:spcBef>
                <a:spcPts val="0"/>
              </a:spcBef>
              <a:buNone/>
            </a:pPr>
            <a:r>
              <a:rPr lang="en" sz="1100">
                <a:solidFill>
                  <a:srgbClr val="000000"/>
                </a:solidFill>
                <a:latin typeface="Arial"/>
                <a:ea typeface="Arial"/>
                <a:cs typeface="Arial"/>
                <a:sym typeface="Arial"/>
              </a:rPr>
              <a:t>		</a:t>
            </a:r>
          </a:p>
          <a:p>
            <a:pPr lvl="0">
              <a:spcBef>
                <a:spcPts val="0"/>
              </a:spcBef>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Shape 134"/>
          <p:cNvSpPr txBox="1"/>
          <p:nvPr>
            <p:ph type="title"/>
          </p:nvPr>
        </p:nvSpPr>
        <p:spPr>
          <a:xfrm>
            <a:off x="311700" y="372500"/>
            <a:ext cx="8520600" cy="733500"/>
          </a:xfrm>
          <a:prstGeom prst="rect">
            <a:avLst/>
          </a:prstGeom>
        </p:spPr>
        <p:txBody>
          <a:bodyPr anchorCtr="0" anchor="b" bIns="91425" lIns="91425" rIns="91425" tIns="91425">
            <a:noAutofit/>
          </a:bodyPr>
          <a:lstStyle/>
          <a:p>
            <a:pPr lvl="0">
              <a:spcBef>
                <a:spcPts val="0"/>
              </a:spcBef>
              <a:buNone/>
            </a:pPr>
            <a:r>
              <a:t/>
            </a:r>
            <a:endParaRPr/>
          </a:p>
        </p:txBody>
      </p:sp>
      <p:sp>
        <p:nvSpPr>
          <p:cNvPr id="135" name="Shape 135"/>
          <p:cNvSpPr txBox="1"/>
          <p:nvPr>
            <p:ph idx="1" type="body"/>
          </p:nvPr>
        </p:nvSpPr>
        <p:spPr>
          <a:xfrm>
            <a:off x="311700" y="1468825"/>
            <a:ext cx="8520600" cy="3099900"/>
          </a:xfrm>
          <a:prstGeom prst="rect">
            <a:avLst/>
          </a:prstGeom>
        </p:spPr>
        <p:txBody>
          <a:bodyPr anchorCtr="0" anchor="t" bIns="91425" lIns="91425" rIns="91425" tIns="91425">
            <a:noAutofit/>
          </a:bodyPr>
          <a:lstStyle/>
          <a:p>
            <a:pPr lvl="0" rtl="0" algn="ctr">
              <a:spcBef>
                <a:spcPts val="0"/>
              </a:spcBef>
              <a:buNone/>
            </a:pPr>
            <a:r>
              <a:t/>
            </a:r>
            <a:endParaRPr/>
          </a:p>
          <a:p>
            <a:pPr lvl="0" rtl="0" algn="ctr">
              <a:spcBef>
                <a:spcPts val="0"/>
              </a:spcBef>
              <a:buNone/>
            </a:pPr>
            <a:r>
              <a:t/>
            </a:r>
            <a:endParaRPr/>
          </a:p>
          <a:p>
            <a:pPr lvl="0" algn="ctr">
              <a:spcBef>
                <a:spcPts val="0"/>
              </a:spcBef>
              <a:buNone/>
            </a:pPr>
            <a:r>
              <a:rPr lang="en" sz="3600"/>
              <a:t>Discussion and questions</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Shape 140"/>
          <p:cNvSpPr txBox="1"/>
          <p:nvPr>
            <p:ph type="title"/>
          </p:nvPr>
        </p:nvSpPr>
        <p:spPr>
          <a:xfrm>
            <a:off x="311700" y="372500"/>
            <a:ext cx="8520600" cy="733500"/>
          </a:xfrm>
          <a:prstGeom prst="rect">
            <a:avLst/>
          </a:prstGeom>
        </p:spPr>
        <p:txBody>
          <a:bodyPr anchorCtr="0" anchor="b" bIns="91425" lIns="91425" rIns="91425" tIns="91425">
            <a:noAutofit/>
          </a:bodyPr>
          <a:lstStyle/>
          <a:p>
            <a:pPr lvl="0">
              <a:spcBef>
                <a:spcPts val="0"/>
              </a:spcBef>
              <a:buNone/>
            </a:pPr>
            <a:r>
              <a:rPr lang="en"/>
              <a:t>Resources and Acknowledgments</a:t>
            </a:r>
          </a:p>
        </p:txBody>
      </p:sp>
      <p:sp>
        <p:nvSpPr>
          <p:cNvPr id="141" name="Shape 141"/>
          <p:cNvSpPr txBox="1"/>
          <p:nvPr>
            <p:ph idx="1" type="body"/>
          </p:nvPr>
        </p:nvSpPr>
        <p:spPr>
          <a:xfrm>
            <a:off x="311700" y="1468825"/>
            <a:ext cx="8520600" cy="3269700"/>
          </a:xfrm>
          <a:prstGeom prst="rect">
            <a:avLst/>
          </a:prstGeom>
        </p:spPr>
        <p:txBody>
          <a:bodyPr anchorCtr="0" anchor="t" bIns="91425" lIns="91425" rIns="91425" tIns="91425">
            <a:noAutofit/>
          </a:bodyPr>
          <a:lstStyle/>
          <a:p>
            <a:pPr lvl="0">
              <a:spcBef>
                <a:spcPts val="0"/>
              </a:spcBef>
              <a:buNone/>
            </a:pPr>
            <a:r>
              <a:rPr lang="en"/>
              <a:t>Richard Poynder</a:t>
            </a:r>
            <a:r>
              <a:rPr i="1" lang="en"/>
              <a:t> </a:t>
            </a:r>
            <a:r>
              <a:rPr i="1" lang="en" u="sng">
                <a:solidFill>
                  <a:schemeClr val="hlink"/>
                </a:solidFill>
                <a:hlinkClick r:id="rId3"/>
              </a:rPr>
              <a:t>Copyright: the immoveable barrier that open access advocates underestimated</a:t>
            </a:r>
            <a:r>
              <a:rPr lang="en"/>
              <a:t> </a:t>
            </a:r>
            <a:r>
              <a:rPr lang="en" u="sng">
                <a:solidFill>
                  <a:schemeClr val="hlink"/>
                </a:solidFill>
                <a:hlinkClick r:id="rId4"/>
              </a:rPr>
              <a:t>http://www.richardpoynder.co.uk/Copyright.pdf</a:t>
            </a:r>
            <a:r>
              <a:rPr lang="en"/>
              <a:t> </a:t>
            </a:r>
          </a:p>
          <a:p>
            <a:pPr lvl="0">
              <a:spcBef>
                <a:spcPts val="0"/>
              </a:spcBef>
              <a:buNone/>
            </a:pPr>
            <a:r>
              <a:rPr lang="en"/>
              <a:t>Donella H Meadows,2009,</a:t>
            </a:r>
            <a:r>
              <a:rPr i="1" lang="en"/>
              <a:t>Thinking in systems: a primer</a:t>
            </a:r>
            <a:r>
              <a:rPr lang="en"/>
              <a:t>,Earthscan: UK.</a:t>
            </a:r>
          </a:p>
          <a:p>
            <a:pPr lvl="0">
              <a:spcBef>
                <a:spcPts val="0"/>
              </a:spcBef>
              <a:buNone/>
            </a:pPr>
            <a:r>
              <a:rPr lang="en"/>
              <a:t>Creative Commons</a:t>
            </a:r>
            <a:r>
              <a:rPr lang="en"/>
              <a:t> </a:t>
            </a:r>
            <a:r>
              <a:rPr lang="en" u="sng">
                <a:solidFill>
                  <a:schemeClr val="hlink"/>
                </a:solidFill>
                <a:hlinkClick r:id="rId5"/>
              </a:rPr>
              <a:t>Open Access</a:t>
            </a:r>
            <a:r>
              <a:rPr lang="en"/>
              <a:t> </a:t>
            </a:r>
            <a:r>
              <a:rPr lang="en" u="sng">
                <a:solidFill>
                  <a:schemeClr val="hlink"/>
                </a:solidFill>
                <a:hlinkClick r:id="rId6"/>
              </a:rPr>
              <a:t>http://creativecommons.org/about/program-areas/open-access/</a:t>
            </a:r>
          </a:p>
          <a:p>
            <a:pPr lvl="0">
              <a:lnSpc>
                <a:spcPct val="100000"/>
              </a:lnSpc>
              <a:spcBef>
                <a:spcPts val="0"/>
              </a:spcBef>
              <a:buNone/>
            </a:pPr>
            <a:r>
              <a:rPr lang="en" sz="1200">
                <a:solidFill>
                  <a:srgbClr val="000000"/>
                </a:solidFill>
                <a:highlight>
                  <a:srgbClr val="FFFFFF"/>
                </a:highlight>
                <a:latin typeface="Calibri"/>
                <a:ea typeface="Calibri"/>
                <a:cs typeface="Calibri"/>
                <a:sym typeface="Calibri"/>
              </a:rPr>
              <a:t>                       </a:t>
            </a:r>
            <a:r>
              <a:rPr lang="en" sz="1000">
                <a:solidFill>
                  <a:srgbClr val="000000"/>
                </a:solidFill>
                <a:highlight>
                  <a:srgbClr val="FFFFFF"/>
                </a:highlight>
                <a:latin typeface="Calibri"/>
                <a:ea typeface="Calibri"/>
                <a:cs typeface="Calibri"/>
                <a:sym typeface="Calibri"/>
              </a:rPr>
              <a:t>Except where otherwise noted </a:t>
            </a:r>
            <a:r>
              <a:rPr i="1" lang="en" sz="1000">
                <a:solidFill>
                  <a:srgbClr val="000000"/>
                </a:solidFill>
                <a:highlight>
                  <a:srgbClr val="FFFFFF"/>
                </a:highlight>
                <a:latin typeface="Calibri"/>
                <a:ea typeface="Calibri"/>
                <a:cs typeface="Calibri"/>
                <a:sym typeface="Calibri"/>
              </a:rPr>
              <a:t>Copyright &amp; licensing: Just one challenge of Open Access</a:t>
            </a:r>
            <a:r>
              <a:rPr lang="en" sz="1000">
                <a:solidFill>
                  <a:srgbClr val="000000"/>
                </a:solidFill>
                <a:highlight>
                  <a:srgbClr val="FFFFFF"/>
                </a:highlight>
                <a:latin typeface="Calibri"/>
                <a:ea typeface="Calibri"/>
                <a:cs typeface="Calibri"/>
                <a:sym typeface="Calibri"/>
              </a:rPr>
              <a:t> by Mandy Henk and Nerida Quatermass is licensed under Creative   Commons Attribution 4.0 International License. To view a copy of this license, visit </a:t>
            </a:r>
            <a:r>
              <a:rPr lang="en" sz="1000" u="sng">
                <a:solidFill>
                  <a:schemeClr val="hlink"/>
                </a:solidFill>
                <a:highlight>
                  <a:srgbClr val="FFFFFF"/>
                </a:highlight>
                <a:latin typeface="Calibri"/>
                <a:ea typeface="Calibri"/>
                <a:cs typeface="Calibri"/>
                <a:sym typeface="Calibri"/>
                <a:hlinkClick r:id="rId7"/>
              </a:rPr>
              <a:t>http://creativecommons.org/licenses/by/4.0/</a:t>
            </a:r>
            <a:r>
              <a:rPr lang="en" sz="1000">
                <a:solidFill>
                  <a:srgbClr val="000000"/>
                </a:solidFill>
                <a:highlight>
                  <a:srgbClr val="FFFFFF"/>
                </a:highlight>
                <a:latin typeface="Calibri"/>
                <a:ea typeface="Calibri"/>
                <a:cs typeface="Calibri"/>
                <a:sym typeface="Calibri"/>
              </a:rPr>
              <a:t> </a:t>
            </a:r>
            <a:r>
              <a:rPr lang="en" sz="1000">
                <a:latin typeface="Calibri"/>
                <a:ea typeface="Calibri"/>
                <a:cs typeface="Calibri"/>
                <a:sym typeface="Calibri"/>
              </a:rPr>
              <a:t> </a:t>
            </a:r>
          </a:p>
        </p:txBody>
      </p:sp>
      <p:pic>
        <p:nvPicPr>
          <p:cNvPr descr="Screen Shot 2017-07-02 at 10.25.03 AM.png" id="142" name="Shape 142"/>
          <p:cNvPicPr preferRelativeResize="0"/>
          <p:nvPr/>
        </p:nvPicPr>
        <p:blipFill>
          <a:blip r:embed="rId8">
            <a:alphaModFix/>
          </a:blip>
          <a:stretch>
            <a:fillRect/>
          </a:stretch>
        </p:blipFill>
        <p:spPr>
          <a:xfrm>
            <a:off x="402150" y="4174375"/>
            <a:ext cx="753418" cy="26997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Shape 147"/>
          <p:cNvSpPr txBox="1"/>
          <p:nvPr>
            <p:ph type="title"/>
          </p:nvPr>
        </p:nvSpPr>
        <p:spPr>
          <a:xfrm>
            <a:off x="311700" y="372500"/>
            <a:ext cx="8520600" cy="733500"/>
          </a:xfrm>
          <a:prstGeom prst="rect">
            <a:avLst/>
          </a:prstGeom>
        </p:spPr>
        <p:txBody>
          <a:bodyPr anchorCtr="0" anchor="b" bIns="91425" lIns="91425" rIns="91425" tIns="91425">
            <a:noAutofit/>
          </a:bodyPr>
          <a:lstStyle/>
          <a:p>
            <a:pPr lvl="0">
              <a:spcBef>
                <a:spcPts val="0"/>
              </a:spcBef>
              <a:buNone/>
            </a:pPr>
            <a:r>
              <a:rPr lang="en"/>
              <a:t>The numbers are evidence of continuing growth</a:t>
            </a:r>
          </a:p>
        </p:txBody>
      </p:sp>
      <p:sp>
        <p:nvSpPr>
          <p:cNvPr id="148" name="Shape 148"/>
          <p:cNvSpPr txBox="1"/>
          <p:nvPr>
            <p:ph idx="1" type="body"/>
          </p:nvPr>
        </p:nvSpPr>
        <p:spPr>
          <a:xfrm>
            <a:off x="311700" y="1468825"/>
            <a:ext cx="8520600" cy="3458700"/>
          </a:xfrm>
          <a:prstGeom prst="rect">
            <a:avLst/>
          </a:prstGeom>
        </p:spPr>
        <p:txBody>
          <a:bodyPr anchorCtr="0" anchor="t" bIns="91425" lIns="91425" rIns="91425" tIns="91425">
            <a:noAutofit/>
          </a:bodyPr>
          <a:lstStyle/>
          <a:p>
            <a:pPr lvl="0">
              <a:spcBef>
                <a:spcPts val="0"/>
              </a:spcBef>
              <a:buNone/>
            </a:pPr>
            <a:r>
              <a:t/>
            </a:r>
            <a:endParaRPr/>
          </a:p>
          <a:p>
            <a:pPr lvl="0">
              <a:spcBef>
                <a:spcPts val="0"/>
              </a:spcBef>
              <a:buNone/>
            </a:pPr>
            <a:r>
              <a:t/>
            </a:r>
            <a:endParaRPr/>
          </a:p>
          <a:p>
            <a:pPr lvl="0">
              <a:spcBef>
                <a:spcPts val="0"/>
              </a:spcBef>
              <a:buNone/>
            </a:pPr>
            <a:r>
              <a:t/>
            </a:r>
            <a:endParaRPr/>
          </a:p>
          <a:p>
            <a:pPr lvl="0">
              <a:spcBef>
                <a:spcPts val="0"/>
              </a:spcBef>
              <a:buNone/>
            </a:pPr>
            <a:r>
              <a:t/>
            </a:r>
            <a:endParaRPr/>
          </a:p>
          <a:p>
            <a:pPr lvl="0">
              <a:spcBef>
                <a:spcPts val="0"/>
              </a:spcBef>
              <a:buNone/>
            </a:pPr>
            <a:r>
              <a:t/>
            </a:r>
            <a:endParaRPr/>
          </a:p>
          <a:p>
            <a:pPr lvl="0">
              <a:spcBef>
                <a:spcPts val="0"/>
              </a:spcBef>
              <a:buNone/>
            </a:pPr>
            <a:r>
              <a:t/>
            </a:r>
            <a:endParaRPr>
              <a:latin typeface="Calibri"/>
              <a:ea typeface="Calibri"/>
              <a:cs typeface="Calibri"/>
              <a:sym typeface="Calibri"/>
            </a:endParaRPr>
          </a:p>
          <a:p>
            <a:pPr lvl="0">
              <a:spcBef>
                <a:spcPts val="0"/>
              </a:spcBef>
              <a:buNone/>
            </a:pPr>
            <a:r>
              <a:rPr lang="en">
                <a:latin typeface="Calibri"/>
                <a:ea typeface="Calibri"/>
                <a:cs typeface="Calibri"/>
                <a:sym typeface="Calibri"/>
              </a:rPr>
              <a:t>             </a:t>
            </a:r>
            <a:r>
              <a:rPr lang="en">
                <a:latin typeface="Calibri"/>
                <a:ea typeface="Calibri"/>
                <a:cs typeface="Calibri"/>
                <a:sym typeface="Calibri"/>
              </a:rPr>
              <a:t>Source: Heather Morrison, </a:t>
            </a:r>
            <a:r>
              <a:rPr lang="en" u="sng">
                <a:solidFill>
                  <a:schemeClr val="hlink"/>
                </a:solidFill>
                <a:highlight>
                  <a:srgbClr val="FFFFFF"/>
                </a:highlight>
                <a:latin typeface="Calibri"/>
                <a:ea typeface="Calibri"/>
                <a:cs typeface="Calibri"/>
                <a:sym typeface="Calibri"/>
                <a:hlinkClick r:id="rId3"/>
              </a:rPr>
              <a:t>Dramatic Growth of Open Access June 30, 2017</a:t>
            </a:r>
          </a:p>
          <a:p>
            <a:pPr lvl="0">
              <a:spcBef>
                <a:spcPts val="0"/>
              </a:spcBef>
              <a:buNone/>
            </a:pPr>
            <a:r>
              <a:t/>
            </a:r>
            <a:endParaRPr/>
          </a:p>
        </p:txBody>
      </p:sp>
      <p:pic>
        <p:nvPicPr>
          <p:cNvPr descr="Screen Shot 2017-07-02 at 4.04.19 PM.png" id="149" name="Shape 149"/>
          <p:cNvPicPr preferRelativeResize="0"/>
          <p:nvPr/>
        </p:nvPicPr>
        <p:blipFill rotWithShape="1">
          <a:blip r:embed="rId4">
            <a:alphaModFix/>
          </a:blip>
          <a:srcRect b="0" l="0" r="0" t="0"/>
          <a:stretch/>
        </p:blipFill>
        <p:spPr>
          <a:xfrm>
            <a:off x="311700" y="1416877"/>
            <a:ext cx="4560574" cy="2876124"/>
          </a:xfrm>
          <a:prstGeom prst="rect">
            <a:avLst/>
          </a:prstGeom>
          <a:noFill/>
          <a:ln>
            <a:noFill/>
          </a:ln>
        </p:spPr>
      </p:pic>
      <p:sp>
        <p:nvSpPr>
          <p:cNvPr id="150" name="Shape 150"/>
          <p:cNvSpPr txBox="1"/>
          <p:nvPr/>
        </p:nvSpPr>
        <p:spPr>
          <a:xfrm>
            <a:off x="6648750" y="1416875"/>
            <a:ext cx="1491900" cy="519600"/>
          </a:xfrm>
          <a:prstGeom prst="rect">
            <a:avLst/>
          </a:prstGeom>
          <a:noFill/>
          <a:ln>
            <a:noFill/>
          </a:ln>
        </p:spPr>
        <p:txBody>
          <a:bodyPr anchorCtr="0" anchor="t" bIns="91425" lIns="91425" rIns="91425" tIns="91425">
            <a:noAutofit/>
          </a:bodyPr>
          <a:lstStyle/>
          <a:p>
            <a:pPr lvl="0">
              <a:spcBef>
                <a:spcPts val="0"/>
              </a:spcBef>
              <a:buNone/>
            </a:pPr>
            <a:r>
              <a:t/>
            </a:r>
            <a:endParaRPr/>
          </a:p>
        </p:txBody>
      </p:sp>
      <p:sp>
        <p:nvSpPr>
          <p:cNvPr id="151" name="Shape 151"/>
          <p:cNvSpPr txBox="1"/>
          <p:nvPr/>
        </p:nvSpPr>
        <p:spPr>
          <a:xfrm>
            <a:off x="5184000" y="1410750"/>
            <a:ext cx="3604500" cy="2889000"/>
          </a:xfrm>
          <a:prstGeom prst="rect">
            <a:avLst/>
          </a:prstGeom>
          <a:noFill/>
          <a:ln>
            <a:noFill/>
          </a:ln>
        </p:spPr>
        <p:txBody>
          <a:bodyPr anchorCtr="0" anchor="t" bIns="91425" lIns="91425" rIns="91425" tIns="91425">
            <a:noAutofit/>
          </a:bodyPr>
          <a:lstStyle/>
          <a:p>
            <a:pPr lvl="0">
              <a:spcBef>
                <a:spcPts val="0"/>
              </a:spcBef>
              <a:buNone/>
            </a:pPr>
            <a:r>
              <a:t/>
            </a:r>
            <a:endParaRPr sz="1200">
              <a:solidFill>
                <a:srgbClr val="4E2800"/>
              </a:solidFill>
              <a:highlight>
                <a:srgbClr val="FFFFFF"/>
              </a:highlight>
              <a:latin typeface="Calibri"/>
              <a:ea typeface="Calibri"/>
              <a:cs typeface="Calibri"/>
              <a:sym typeface="Calibri"/>
            </a:endParaRPr>
          </a:p>
          <a:p>
            <a:pPr lvl="0">
              <a:spcBef>
                <a:spcPts val="0"/>
              </a:spcBef>
              <a:buNone/>
            </a:pPr>
            <a:r>
              <a:rPr lang="en" sz="1200">
                <a:solidFill>
                  <a:srgbClr val="4E2800"/>
                </a:solidFill>
                <a:highlight>
                  <a:srgbClr val="FFFFFF"/>
                </a:highlight>
                <a:latin typeface="Calibri"/>
                <a:ea typeface="Calibri"/>
                <a:cs typeface="Calibri"/>
                <a:sym typeface="Calibri"/>
              </a:rPr>
              <a:t>“Open access continues to demonstrate robust growth on a global scale, in terms of works that are made available open access, ongoing growth in infrastructure (new repositories, journals, book publishers), strong growth for new initiatives such as SocArxiv, BioRxiv, the Directory of Open Access Books, SCOAP3, as well as ongoing strong growth in established services such as BASE, PubMed / PubMedCentral, Internet Archive (check out the new Collections including a Trump archive and FactChecker), DOAJ (almost 2.5 million articles searchable at the article level), RePEC and arXiv. Ongoing growth in infrastructure and OA policy give every reason to expect this growth to be ongoing.”</a:t>
            </a:r>
          </a:p>
        </p:txBody>
      </p:sp>
    </p:spTree>
  </p:cSld>
  <p:clrMapOvr>
    <a:masterClrMapping/>
  </p:clrMapOvr>
</p:sld>
</file>

<file path=ppt/theme/theme1.xml><?xml version="1.0" encoding="utf-8"?>
<a:theme xmlns:a="http://schemas.openxmlformats.org/drawingml/2006/main" xmlns:r="http://schemas.openxmlformats.org/officeDocument/2006/relationships" name="modern-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1AFD1"/>
      </a:accent5>
      <a:accent6>
        <a:srgbClr val="F8E71C"/>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