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3" r:id="rId6"/>
    <p:sldMasterId id="2147483686" r:id="rId7"/>
    <p:sldMasterId id="2147483699" r:id="rId8"/>
    <p:sldMasterId id="2147483712" r:id="rId9"/>
    <p:sldMasterId id="2147483725" r:id="rId10"/>
    <p:sldMasterId id="2147483738" r:id="rId11"/>
  </p:sldMasterIdLst>
  <p:notesMasterIdLst>
    <p:notesMasterId r:id="rId28"/>
  </p:notesMasterIdLst>
  <p:sldIdLst>
    <p:sldId id="263" r:id="rId12"/>
    <p:sldId id="282" r:id="rId13"/>
    <p:sldId id="262" r:id="rId14"/>
    <p:sldId id="269" r:id="rId15"/>
    <p:sldId id="270" r:id="rId16"/>
    <p:sldId id="273" r:id="rId17"/>
    <p:sldId id="271" r:id="rId18"/>
    <p:sldId id="272" r:id="rId19"/>
    <p:sldId id="274" r:id="rId20"/>
    <p:sldId id="283" r:id="rId21"/>
    <p:sldId id="265" r:id="rId22"/>
    <p:sldId id="275" r:id="rId23"/>
    <p:sldId id="278" r:id="rId24"/>
    <p:sldId id="281" r:id="rId25"/>
    <p:sldId id="277" r:id="rId26"/>
    <p:sldId id="280" r:id="rId27"/>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02" autoAdjust="0"/>
    <p:restoredTop sz="75171" autoAdjust="0"/>
  </p:normalViewPr>
  <p:slideViewPr>
    <p:cSldViewPr snapToGrid="0">
      <p:cViewPr varScale="1">
        <p:scale>
          <a:sx n="86" d="100"/>
          <a:sy n="86" d="100"/>
        </p:scale>
        <p:origin x="1074" y="96"/>
      </p:cViewPr>
      <p:guideLst/>
    </p:cSldViewPr>
  </p:slideViewPr>
  <p:notesTextViewPr>
    <p:cViewPr>
      <p:scale>
        <a:sx n="1" d="1"/>
        <a:sy n="1" d="1"/>
      </p:scale>
      <p:origin x="0" y="-151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C022042C-ECE4-4BF5-91FE-1CD408D66454}" type="datetimeFigureOut">
              <a:rPr lang="en-NZ" smtClean="0"/>
              <a:t>15/08/2017</a:t>
            </a:fld>
            <a:endParaRPr lang="en-NZ"/>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E93CB5F-4141-485A-B40C-F8DF6CE2D733}" type="slidenum">
              <a:rPr lang="en-NZ" smtClean="0"/>
              <a:t>‹#›</a:t>
            </a:fld>
            <a:endParaRPr lang="en-NZ"/>
          </a:p>
        </p:txBody>
      </p:sp>
    </p:spTree>
    <p:extLst>
      <p:ext uri="{BB962C8B-B14F-4D97-AF65-F5344CB8AC3E}">
        <p14:creationId xmlns:p14="http://schemas.microsoft.com/office/powerpoint/2010/main" val="2167895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Tēnā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koutou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katoa</a:t>
            </a:r>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Nō</a:t>
            </a:r>
            <a:r>
              <a:rPr lang="en-US" sz="1200" kern="1200" dirty="0" smtClean="0">
                <a:solidFill>
                  <a:schemeClr val="tx1"/>
                </a:solidFill>
                <a:effectLst/>
                <a:latin typeface="+mn-lt"/>
                <a:ea typeface="+mn-ea"/>
                <a:cs typeface="+mn-cs"/>
              </a:rPr>
              <a:t> Tamaki </a:t>
            </a:r>
            <a:r>
              <a:rPr lang="en-US" sz="1200" kern="1200" dirty="0" err="1" smtClean="0">
                <a:solidFill>
                  <a:schemeClr val="tx1"/>
                </a:solidFill>
                <a:effectLst/>
                <a:latin typeface="+mn-lt"/>
                <a:ea typeface="+mn-ea"/>
                <a:cs typeface="+mn-cs"/>
              </a:rPr>
              <a:t>Makaurau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ahau</a:t>
            </a:r>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He </a:t>
            </a:r>
            <a:r>
              <a:rPr lang="en-US" sz="1200" kern="1200" dirty="0" err="1" smtClean="0">
                <a:solidFill>
                  <a:schemeClr val="tx1"/>
                </a:solidFill>
                <a:effectLst/>
                <a:latin typeface="+mn-lt"/>
                <a:ea typeface="+mn-ea"/>
                <a:cs typeface="+mn-cs"/>
              </a:rPr>
              <a:t>Kaitiaki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Pukapuka</a:t>
            </a:r>
            <a:r>
              <a:rPr lang="en-US" sz="1200" kern="1200" dirty="0" smtClean="0">
                <a:solidFill>
                  <a:schemeClr val="tx1"/>
                </a:solidFill>
                <a:effectLst/>
                <a:latin typeface="+mn-lt"/>
                <a:ea typeface="+mn-ea"/>
                <a:cs typeface="+mn-cs"/>
              </a:rPr>
              <a:t> au </a:t>
            </a:r>
            <a:r>
              <a:rPr lang="en-US" sz="1200" kern="1200" dirty="0" err="1" smtClean="0">
                <a:solidFill>
                  <a:schemeClr val="tx1"/>
                </a:solidFill>
                <a:effectLst/>
                <a:latin typeface="+mn-lt"/>
                <a:ea typeface="+mn-ea"/>
                <a:cs typeface="+mn-cs"/>
              </a:rPr>
              <a:t>kei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te</a:t>
            </a:r>
            <a:r>
              <a:rPr lang="en-US" sz="1200" kern="1200" dirty="0" smtClean="0">
                <a:solidFill>
                  <a:schemeClr val="tx1"/>
                </a:solidFill>
                <a:effectLst/>
                <a:latin typeface="+mn-lt"/>
                <a:ea typeface="+mn-ea"/>
                <a:cs typeface="+mn-cs"/>
              </a:rPr>
              <a:t> Te </a:t>
            </a:r>
            <a:r>
              <a:rPr lang="en-US" sz="1200" kern="1200" dirty="0" err="1" smtClean="0">
                <a:solidFill>
                  <a:schemeClr val="tx1"/>
                </a:solidFill>
                <a:effectLst/>
                <a:latin typeface="+mn-lt"/>
                <a:ea typeface="+mn-ea"/>
                <a:cs typeface="+mn-cs"/>
              </a:rPr>
              <a:t>Wānanga</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Aronui</a:t>
            </a:r>
            <a:r>
              <a:rPr lang="en-US" sz="1200" kern="1200" dirty="0" smtClean="0">
                <a:solidFill>
                  <a:schemeClr val="tx1"/>
                </a:solidFill>
                <a:effectLst/>
                <a:latin typeface="+mn-lt"/>
                <a:ea typeface="+mn-ea"/>
                <a:cs typeface="+mn-cs"/>
              </a:rPr>
              <a:t> o </a:t>
            </a:r>
            <a:r>
              <a:rPr lang="en-US" sz="1200" kern="1200" dirty="0" err="1" smtClean="0">
                <a:solidFill>
                  <a:schemeClr val="tx1"/>
                </a:solidFill>
                <a:effectLst/>
                <a:latin typeface="+mn-lt"/>
                <a:ea typeface="+mn-ea"/>
                <a:cs typeface="+mn-cs"/>
              </a:rPr>
              <a:t>Tāmaki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Makaurau</a:t>
            </a:r>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Ko</a:t>
            </a:r>
            <a:r>
              <a:rPr lang="en-US" sz="1200" kern="1200" dirty="0" smtClean="0">
                <a:solidFill>
                  <a:schemeClr val="tx1"/>
                </a:solidFill>
                <a:effectLst/>
                <a:latin typeface="+mn-lt"/>
                <a:ea typeface="+mn-ea"/>
                <a:cs typeface="+mn-cs"/>
              </a:rPr>
              <a:t> Luqman Hayes </a:t>
            </a:r>
            <a:r>
              <a:rPr lang="en-US" sz="1200" kern="1200" dirty="0" err="1" smtClean="0">
                <a:solidFill>
                  <a:schemeClr val="tx1"/>
                </a:solidFill>
                <a:effectLst/>
                <a:latin typeface="+mn-lt"/>
                <a:ea typeface="+mn-ea"/>
                <a:cs typeface="+mn-cs"/>
              </a:rPr>
              <a:t>tōku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ingoa</a:t>
            </a:r>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Ka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nui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mihi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a:t>
            </a:r>
            <a:r>
              <a:rPr lang="en-US" sz="1200" kern="1200" dirty="0" smtClean="0">
                <a:solidFill>
                  <a:schemeClr val="tx1"/>
                </a:solidFill>
                <a:effectLst/>
                <a:latin typeface="+mn-lt"/>
                <a:ea typeface="+mn-ea"/>
                <a:cs typeface="+mn-cs"/>
              </a:rPr>
              <a:t> a </a:t>
            </a:r>
            <a:r>
              <a:rPr lang="en-US" sz="1200" kern="1200" dirty="0" err="1" smtClean="0">
                <a:solidFill>
                  <a:schemeClr val="tx1"/>
                </a:solidFill>
                <a:effectLst/>
                <a:latin typeface="+mn-lt"/>
                <a:ea typeface="+mn-ea"/>
                <a:cs typeface="+mn-cs"/>
              </a:rPr>
              <a:t>koutou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katoa</a:t>
            </a:r>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NZ"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Nō</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reira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tēnā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koutou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tēnā</a:t>
            </a:r>
            <a:r>
              <a:rPr lang="en-US" sz="1200"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koutou</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tēnā</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tātou</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katoa</a:t>
            </a:r>
            <a:r>
              <a:rPr lang="en-US" sz="1200" i="1" kern="1200" dirty="0" smtClean="0">
                <a:solidFill>
                  <a:schemeClr val="tx1"/>
                </a:solidFill>
                <a:effectLst/>
                <a:latin typeface="+mn-lt"/>
                <a:ea typeface="+mn-ea"/>
                <a:cs typeface="+mn-cs"/>
              </a:rPr>
              <a:t>. </a:t>
            </a:r>
          </a:p>
          <a:p>
            <a:endParaRPr lang="en-US" sz="1200" i="1"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Translate and introduce yourself</a:t>
            </a:r>
            <a:r>
              <a:rPr lang="en-US" sz="1200" b="1" i="1" kern="1200" baseline="0" dirty="0" smtClean="0">
                <a:solidFill>
                  <a:schemeClr val="tx1"/>
                </a:solidFill>
                <a:effectLst/>
                <a:latin typeface="+mn-lt"/>
                <a:ea typeface="+mn-ea"/>
                <a:cs typeface="+mn-cs"/>
              </a:rPr>
              <a:t> and where you come from &amp; maybe where you are</a:t>
            </a:r>
            <a:endParaRPr lang="en-NZ"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E93CB5F-4141-485A-B40C-F8DF6CE2D733}" type="slidenum">
              <a:rPr lang="en-NZ" smtClean="0"/>
              <a:t>1</a:t>
            </a:fld>
            <a:endParaRPr lang="en-NZ"/>
          </a:p>
        </p:txBody>
      </p:sp>
    </p:spTree>
    <p:extLst>
      <p:ext uri="{BB962C8B-B14F-4D97-AF65-F5344CB8AC3E}">
        <p14:creationId xmlns:p14="http://schemas.microsoft.com/office/powerpoint/2010/main" val="769615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baseline="0" dirty="0" smtClean="0"/>
              <a:t>Tuwhera is currently an open access journal hosting service at AUT. On the surface the story is quite straightforward. But it is also a story of change and growth, the kind of change that is iterative and evolutionary and has inspired alternative ways of looking at the work that we do, the environment in which we’re working and the kind of ethos what we want to strive towards. </a:t>
            </a:r>
          </a:p>
          <a:p>
            <a:pPr rtl="0"/>
            <a:endParaRPr lang="en-NZ" baseline="0" dirty="0" smtClean="0"/>
          </a:p>
          <a:p>
            <a:pPr rtl="0"/>
            <a:r>
              <a:rPr lang="en-NZ" baseline="0" dirty="0" smtClean="0"/>
              <a:t>As we have gone along, Tuwhera has developed kind of </a:t>
            </a:r>
            <a:r>
              <a:rPr lang="en-NZ" baseline="0" dirty="0" err="1" smtClean="0"/>
              <a:t>wairua</a:t>
            </a:r>
            <a:r>
              <a:rPr lang="en-NZ" baseline="0" dirty="0" smtClean="0"/>
              <a:t> (spirit) of its own and enabled us to consider academia, scholarly communication, ourselves as a library and as a team through arguably less-westernised lenses, such as through the reference to and acknowledging of indigenous knowledge paradigms.</a:t>
            </a:r>
          </a:p>
          <a:p>
            <a:pPr rtl="0"/>
            <a:endParaRPr lang="en-NZ" baseline="0" dirty="0" smtClean="0"/>
          </a:p>
          <a:p>
            <a:r>
              <a:rPr lang="en-US" dirty="0" smtClean="0"/>
              <a:t>In this talk I will discuss how we got set up and</a:t>
            </a:r>
            <a:r>
              <a:rPr lang="en-US" baseline="0" dirty="0" smtClean="0"/>
              <a:t> where we have got to </a:t>
            </a:r>
            <a:r>
              <a:rPr lang="en-NZ" baseline="0" dirty="0" smtClean="0"/>
              <a:t>and in telling that story I hope to be able to draw out the deeper learnings and how they might be useful as a counterpoint to our rather hierarchical, individualised attitude to knowledge.</a:t>
            </a:r>
          </a:p>
          <a:p>
            <a:endParaRPr lang="en-NZ"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NZ" baseline="0" dirty="0" smtClean="0"/>
              <a:t>So, launched in…starting with…</a:t>
            </a:r>
          </a:p>
          <a:p>
            <a:pPr marL="0" marR="0" indent="0" algn="l" defTabSz="914400" rtl="0" eaLnBrk="1" fontAlgn="auto" latinLnBrk="0" hangingPunct="1">
              <a:lnSpc>
                <a:spcPct val="100000"/>
              </a:lnSpc>
              <a:spcBef>
                <a:spcPts val="0"/>
              </a:spcBef>
              <a:spcAft>
                <a:spcPts val="0"/>
              </a:spcAft>
              <a:buClrTx/>
              <a:buSzTx/>
              <a:buFontTx/>
              <a:buNone/>
              <a:tabLst/>
              <a:defRPr/>
            </a:pPr>
            <a:r>
              <a:rPr lang="en-NZ" sz="1200" b="0" i="0" u="none" strike="noStrike" kern="1200" dirty="0" smtClean="0">
                <a:solidFill>
                  <a:schemeClr val="tx1"/>
                </a:solidFill>
                <a:effectLst/>
                <a:latin typeface="+mn-lt"/>
                <a:ea typeface="+mn-ea"/>
                <a:cs typeface="+mn-cs"/>
              </a:rPr>
              <a:t>using Open Journal Systems – an open source platform developed by the Public Knowledge Project.  Many will be familiar with OJS. Used by 1000s of Universities globally</a:t>
            </a:r>
          </a:p>
          <a:p>
            <a:pPr rtl="0" fontAlgn="base"/>
            <a:r>
              <a:rPr lang="en-NZ" sz="1200" b="0" i="0" u="none" strike="noStrike" kern="1200" dirty="0" err="1" smtClean="0">
                <a:solidFill>
                  <a:schemeClr val="tx1"/>
                </a:solidFill>
                <a:effectLst/>
                <a:latin typeface="+mn-lt"/>
                <a:ea typeface="+mn-ea"/>
                <a:cs typeface="+mn-cs"/>
              </a:rPr>
              <a:t>Eg.s</a:t>
            </a:r>
            <a:r>
              <a:rPr lang="en-NZ" sz="1200" b="0" i="0" u="none" strike="noStrike" kern="1200" dirty="0" smtClean="0">
                <a:solidFill>
                  <a:schemeClr val="tx1"/>
                </a:solidFill>
                <a:effectLst/>
                <a:latin typeface="+mn-lt"/>
                <a:ea typeface="+mn-ea"/>
                <a:cs typeface="+mn-cs"/>
              </a:rPr>
              <a:t> in NZ – Otago, VUW…</a:t>
            </a:r>
          </a:p>
          <a:p>
            <a:endParaRPr lang="en-NZ" dirty="0" smtClean="0"/>
          </a:p>
          <a:p>
            <a:endParaRPr lang="en-NZ" dirty="0" smtClean="0"/>
          </a:p>
          <a:p>
            <a:endParaRPr lang="en-NZ" dirty="0"/>
          </a:p>
        </p:txBody>
      </p:sp>
      <p:sp>
        <p:nvSpPr>
          <p:cNvPr id="4" name="Slide Number Placeholder 3"/>
          <p:cNvSpPr>
            <a:spLocks noGrp="1"/>
          </p:cNvSpPr>
          <p:nvPr>
            <p:ph type="sldNum" sz="quarter" idx="10"/>
          </p:nvPr>
        </p:nvSpPr>
        <p:spPr/>
        <p:txBody>
          <a:bodyPr/>
          <a:lstStyle/>
          <a:p>
            <a:fld id="{6E93CB5F-4141-485A-B40C-F8DF6CE2D733}" type="slidenum">
              <a:rPr lang="en-NZ" smtClean="0"/>
              <a:t>2</a:t>
            </a:fld>
            <a:endParaRPr lang="en-NZ"/>
          </a:p>
        </p:txBody>
      </p:sp>
    </p:spTree>
    <p:extLst>
      <p:ext uri="{BB962C8B-B14F-4D97-AF65-F5344CB8AC3E}">
        <p14:creationId xmlns:p14="http://schemas.microsoft.com/office/powerpoint/2010/main" val="37355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9287AF19-74A1-4699-97D6-1EA82BFE7F5C}" type="slidenum">
              <a:rPr lang="en-NZ" smtClean="0"/>
              <a:t>3</a:t>
            </a:fld>
            <a:endParaRPr lang="en-NZ"/>
          </a:p>
        </p:txBody>
      </p:sp>
    </p:spTree>
    <p:extLst>
      <p:ext uri="{BB962C8B-B14F-4D97-AF65-F5344CB8AC3E}">
        <p14:creationId xmlns:p14="http://schemas.microsoft.com/office/powerpoint/2010/main" val="554315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sz="1200" b="0" i="0" u="none" strike="noStrike" kern="1200" dirty="0" smtClean="0">
                <a:solidFill>
                  <a:schemeClr val="tx1"/>
                </a:solidFill>
                <a:effectLst/>
                <a:latin typeface="+mn-lt"/>
                <a:ea typeface="+mn-ea"/>
                <a:cs typeface="+mn-cs"/>
              </a:rPr>
              <a:t>Those who are familiar will know that until the launch of its recent version 3 after years of development, the standard journal site themes which OJS offers leave a lot to be desired from a user perspective.</a:t>
            </a:r>
          </a:p>
          <a:p>
            <a:pPr rtl="0"/>
            <a:endParaRPr lang="en-NZ" b="0" dirty="0" smtClean="0">
              <a:effectLst/>
            </a:endParaRPr>
          </a:p>
          <a:p>
            <a:pPr rtl="0"/>
            <a:r>
              <a:rPr lang="en-NZ" sz="1200" b="0" i="0" u="none" strike="noStrike" kern="1200" dirty="0" smtClean="0">
                <a:solidFill>
                  <a:schemeClr val="tx1"/>
                </a:solidFill>
                <a:effectLst/>
                <a:latin typeface="+mn-lt"/>
                <a:ea typeface="+mn-ea"/>
                <a:cs typeface="+mn-cs"/>
              </a:rPr>
              <a:t>But through research we found dedicated people out there who had done more with OJS and they made their work freely available for others to use or adapt. And so we did – MPG</a:t>
            </a:r>
            <a:endParaRPr lang="en-NZ" b="0" dirty="0" smtClean="0">
              <a:effectLst/>
            </a:endParaRPr>
          </a:p>
          <a:p>
            <a:r>
              <a:rPr lang="en-NZ" dirty="0" smtClean="0"/>
              <a:t/>
            </a:r>
            <a:br>
              <a:rPr lang="en-NZ" dirty="0" smtClean="0"/>
            </a:br>
            <a:endParaRPr lang="en-NZ" dirty="0"/>
          </a:p>
        </p:txBody>
      </p:sp>
      <p:sp>
        <p:nvSpPr>
          <p:cNvPr id="4" name="Slide Number Placeholder 3"/>
          <p:cNvSpPr>
            <a:spLocks noGrp="1"/>
          </p:cNvSpPr>
          <p:nvPr>
            <p:ph type="sldNum" sz="quarter" idx="10"/>
          </p:nvPr>
        </p:nvSpPr>
        <p:spPr/>
        <p:txBody>
          <a:bodyPr/>
          <a:lstStyle/>
          <a:p>
            <a:fld id="{9287AF19-74A1-4699-97D6-1EA82BFE7F5C}" type="slidenum">
              <a:rPr lang="en-NZ" smtClean="0">
                <a:solidFill>
                  <a:prstClr val="black"/>
                </a:solidFill>
              </a:rPr>
              <a:pPr/>
              <a:t>4</a:t>
            </a:fld>
            <a:endParaRPr lang="en-NZ">
              <a:solidFill>
                <a:prstClr val="black"/>
              </a:solidFill>
            </a:endParaRPr>
          </a:p>
        </p:txBody>
      </p:sp>
    </p:spTree>
    <p:extLst>
      <p:ext uri="{BB962C8B-B14F-4D97-AF65-F5344CB8AC3E}">
        <p14:creationId xmlns:p14="http://schemas.microsoft.com/office/powerpoint/2010/main" val="1166414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sz="1200" b="0" i="0" u="none" strike="noStrike" kern="1200" dirty="0" smtClean="0">
                <a:solidFill>
                  <a:schemeClr val="tx1"/>
                </a:solidFill>
                <a:effectLst/>
                <a:latin typeface="+mn-lt"/>
                <a:ea typeface="+mn-ea"/>
                <a:cs typeface="+mn-cs"/>
              </a:rPr>
              <a:t>In terms of the individual journal sites themselves it’s useful to look at them in terms of some of the benefits of open access. This is Applied Finance Letters – which went from being a print journal with a list of static pdfs on a website to opening up its scholarship to a global audience. </a:t>
            </a:r>
            <a:r>
              <a:rPr lang="en-NZ" dirty="0" smtClean="0"/>
              <a:t/>
            </a:r>
            <a:br>
              <a:rPr lang="en-NZ" dirty="0" smtClean="0"/>
            </a:br>
            <a:endParaRPr lang="en-NZ" dirty="0"/>
          </a:p>
        </p:txBody>
      </p:sp>
      <p:sp>
        <p:nvSpPr>
          <p:cNvPr id="4" name="Slide Number Placeholder 3"/>
          <p:cNvSpPr>
            <a:spLocks noGrp="1"/>
          </p:cNvSpPr>
          <p:nvPr>
            <p:ph type="sldNum" sz="quarter" idx="10"/>
          </p:nvPr>
        </p:nvSpPr>
        <p:spPr/>
        <p:txBody>
          <a:bodyPr/>
          <a:lstStyle/>
          <a:p>
            <a:fld id="{9287AF19-74A1-4699-97D6-1EA82BFE7F5C}" type="slidenum">
              <a:rPr lang="en-NZ" smtClean="0">
                <a:solidFill>
                  <a:prstClr val="black"/>
                </a:solidFill>
              </a:rPr>
              <a:pPr/>
              <a:t>5</a:t>
            </a:fld>
            <a:endParaRPr lang="en-NZ">
              <a:solidFill>
                <a:prstClr val="black"/>
              </a:solidFill>
            </a:endParaRPr>
          </a:p>
        </p:txBody>
      </p:sp>
    </p:spTree>
    <p:extLst>
      <p:ext uri="{BB962C8B-B14F-4D97-AF65-F5344CB8AC3E}">
        <p14:creationId xmlns:p14="http://schemas.microsoft.com/office/powerpoint/2010/main" val="1602253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sz="1200" b="0" i="0" u="none" strike="noStrike" kern="1200" dirty="0" smtClean="0">
                <a:solidFill>
                  <a:schemeClr val="tx1"/>
                </a:solidFill>
                <a:effectLst/>
                <a:latin typeface="+mn-lt"/>
                <a:ea typeface="+mn-ea"/>
                <a:cs typeface="+mn-cs"/>
              </a:rPr>
              <a:t>But what about discourse in parts of the world with poor access to research. PJR produces content which explores a range of issues affecting many of the less developed regions of the southern hemisphere…</a:t>
            </a:r>
            <a:endParaRPr lang="en-NZ" b="0" dirty="0" smtClean="0">
              <a:effectLst/>
            </a:endParaRPr>
          </a:p>
          <a:p>
            <a:r>
              <a:rPr lang="en-NZ" dirty="0" smtClean="0"/>
              <a:t/>
            </a:r>
            <a:br>
              <a:rPr lang="en-NZ" dirty="0" smtClean="0"/>
            </a:br>
            <a:endParaRPr lang="en-NZ" dirty="0"/>
          </a:p>
        </p:txBody>
      </p:sp>
      <p:sp>
        <p:nvSpPr>
          <p:cNvPr id="4" name="Slide Number Placeholder 3"/>
          <p:cNvSpPr>
            <a:spLocks noGrp="1"/>
          </p:cNvSpPr>
          <p:nvPr>
            <p:ph type="sldNum" sz="quarter" idx="10"/>
          </p:nvPr>
        </p:nvSpPr>
        <p:spPr/>
        <p:txBody>
          <a:bodyPr/>
          <a:lstStyle/>
          <a:p>
            <a:fld id="{9287AF19-74A1-4699-97D6-1EA82BFE7F5C}" type="slidenum">
              <a:rPr lang="en-NZ" smtClean="0">
                <a:solidFill>
                  <a:prstClr val="black"/>
                </a:solidFill>
              </a:rPr>
              <a:pPr/>
              <a:t>6</a:t>
            </a:fld>
            <a:endParaRPr lang="en-NZ">
              <a:solidFill>
                <a:prstClr val="black"/>
              </a:solidFill>
            </a:endParaRPr>
          </a:p>
        </p:txBody>
      </p:sp>
    </p:spTree>
    <p:extLst>
      <p:ext uri="{BB962C8B-B14F-4D97-AF65-F5344CB8AC3E}">
        <p14:creationId xmlns:p14="http://schemas.microsoft.com/office/powerpoint/2010/main" val="3793446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sz="1200" b="0" i="0" u="none" strike="noStrike" kern="1200" dirty="0" smtClean="0">
                <a:solidFill>
                  <a:schemeClr val="tx1"/>
                </a:solidFill>
                <a:effectLst/>
                <a:latin typeface="+mn-lt"/>
                <a:ea typeface="+mn-ea"/>
                <a:cs typeface="+mn-cs"/>
              </a:rPr>
              <a:t>In addition we wanted a shop front for our journals. It would have been tempting, given the resource constraints of our team, to create a simple page of links to our journals and bury it somewhere on the library website but we were forming a unique identity and we wanted something which reflected that.</a:t>
            </a:r>
            <a:endParaRPr lang="en-NZ" b="0" dirty="0" smtClean="0">
              <a:effectLst/>
            </a:endParaRPr>
          </a:p>
          <a:p>
            <a:pPr rtl="0"/>
            <a:endParaRPr lang="en-NZ"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87AF19-74A1-4699-97D6-1EA82BFE7F5C}" type="slidenum">
              <a:rPr lang="en-NZ" smtClean="0">
                <a:solidFill>
                  <a:prstClr val="black"/>
                </a:solidFill>
              </a:rPr>
              <a:pPr/>
              <a:t>7</a:t>
            </a:fld>
            <a:endParaRPr lang="en-NZ">
              <a:solidFill>
                <a:prstClr val="black"/>
              </a:solidFill>
            </a:endParaRPr>
          </a:p>
        </p:txBody>
      </p:sp>
    </p:spTree>
    <p:extLst>
      <p:ext uri="{BB962C8B-B14F-4D97-AF65-F5344CB8AC3E}">
        <p14:creationId xmlns:p14="http://schemas.microsoft.com/office/powerpoint/2010/main" val="912262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sz="1200" b="1" i="0" u="none" strike="noStrike" kern="1200" dirty="0" err="1" smtClean="0">
                <a:solidFill>
                  <a:schemeClr val="tx1"/>
                </a:solidFill>
                <a:effectLst/>
                <a:latin typeface="+mn-lt"/>
                <a:ea typeface="+mn-ea"/>
                <a:cs typeface="+mn-cs"/>
              </a:rPr>
              <a:t>Makerbus</a:t>
            </a:r>
            <a:r>
              <a:rPr lang="en-NZ" sz="1200" b="1" i="0" u="none" strike="noStrike" kern="1200" dirty="0" smtClean="0">
                <a:solidFill>
                  <a:schemeClr val="tx1"/>
                </a:solidFill>
                <a:effectLst/>
                <a:latin typeface="+mn-lt"/>
                <a:ea typeface="+mn-ea"/>
                <a:cs typeface="+mn-cs"/>
              </a:rPr>
              <a:t> = </a:t>
            </a:r>
            <a:r>
              <a:rPr lang="en-NZ" sz="1200" b="1" i="0" u="none" strike="noStrike" kern="1200" dirty="0" err="1" smtClean="0">
                <a:solidFill>
                  <a:schemeClr val="tx1"/>
                </a:solidFill>
                <a:effectLst/>
                <a:latin typeface="+mn-lt"/>
                <a:ea typeface="+mn-ea"/>
                <a:cs typeface="+mn-cs"/>
              </a:rPr>
              <a:t>Tuwhera</a:t>
            </a:r>
            <a:endParaRPr lang="en-NZ" b="0" dirty="0" smtClean="0">
              <a:effectLst/>
            </a:endParaRPr>
          </a:p>
          <a:p>
            <a:pPr rtl="0"/>
            <a:r>
              <a:rPr lang="en-NZ" sz="1200" b="0" i="0" u="none" strike="noStrike" kern="1200" dirty="0" smtClean="0">
                <a:solidFill>
                  <a:schemeClr val="tx1"/>
                </a:solidFill>
                <a:effectLst/>
                <a:latin typeface="+mn-lt"/>
                <a:ea typeface="+mn-ea"/>
                <a:cs typeface="+mn-cs"/>
              </a:rPr>
              <a:t>We looked at other landing pages but we wanted ours to reflect that open concept and so we took inspiration from clean, well designed sites which seemed to resonate with similar values…and of course that core concept: openness </a:t>
            </a:r>
            <a:endParaRPr lang="en-NZ" b="0" dirty="0" smtClean="0">
              <a:effectLst/>
            </a:endParaRPr>
          </a:p>
          <a:p>
            <a:pPr rtl="0"/>
            <a:r>
              <a:rPr lang="en-NZ" dirty="0" smtClean="0"/>
              <a:t/>
            </a:r>
            <a:br>
              <a:rPr lang="en-NZ" dirty="0" smtClean="0"/>
            </a:br>
            <a:r>
              <a:rPr lang="en-NZ" sz="1200" b="0" i="0" u="none" strike="noStrike" kern="1200" dirty="0" smtClean="0">
                <a:solidFill>
                  <a:schemeClr val="tx1"/>
                </a:solidFill>
                <a:effectLst/>
                <a:latin typeface="+mn-lt"/>
                <a:ea typeface="+mn-ea"/>
                <a:cs typeface="+mn-cs"/>
              </a:rPr>
              <a:t>Around this time we reflected on a name for the service and it struck us that leading with a </a:t>
            </a:r>
            <a:r>
              <a:rPr lang="en-NZ" sz="1200" b="0" i="0" u="none" strike="noStrike" kern="1200" dirty="0" smtClean="0">
                <a:solidFill>
                  <a:schemeClr val="tx1"/>
                </a:solidFill>
                <a:effectLst/>
                <a:latin typeface="+mn-lt"/>
                <a:ea typeface="+mn-ea"/>
                <a:cs typeface="+mn-cs"/>
              </a:rPr>
              <a:t>Māori </a:t>
            </a:r>
            <a:r>
              <a:rPr lang="en-NZ" sz="1200" b="0" i="0" u="none" strike="noStrike" kern="1200" dirty="0" smtClean="0">
                <a:solidFill>
                  <a:schemeClr val="tx1"/>
                </a:solidFill>
                <a:effectLst/>
                <a:latin typeface="+mn-lt"/>
                <a:ea typeface="+mn-ea"/>
                <a:cs typeface="+mn-cs"/>
              </a:rPr>
              <a:t>name might be a small way to acknowledge or honour </a:t>
            </a:r>
            <a:r>
              <a:rPr lang="en-NZ" sz="1200" b="0" i="0" u="none" strike="noStrike" kern="1200" dirty="0" err="1" smtClean="0">
                <a:solidFill>
                  <a:schemeClr val="tx1"/>
                </a:solidFill>
                <a:effectLst/>
                <a:latin typeface="+mn-lt"/>
                <a:ea typeface="+mn-ea"/>
                <a:cs typeface="+mn-cs"/>
              </a:rPr>
              <a:t>te</a:t>
            </a:r>
            <a:r>
              <a:rPr lang="en-NZ" sz="1200" b="0" i="0" u="none" strike="noStrike" kern="1200" dirty="0" smtClean="0">
                <a:solidFill>
                  <a:schemeClr val="tx1"/>
                </a:solidFill>
                <a:effectLst/>
                <a:latin typeface="+mn-lt"/>
                <a:ea typeface="+mn-ea"/>
                <a:cs typeface="+mn-cs"/>
              </a:rPr>
              <a:t> </a:t>
            </a:r>
            <a:r>
              <a:rPr lang="en-NZ" sz="1200" b="0" i="0" u="none" strike="noStrike" kern="1200" dirty="0" err="1" smtClean="0">
                <a:solidFill>
                  <a:schemeClr val="tx1"/>
                </a:solidFill>
                <a:effectLst/>
                <a:latin typeface="+mn-lt"/>
                <a:ea typeface="+mn-ea"/>
                <a:cs typeface="+mn-cs"/>
              </a:rPr>
              <a:t>tiriti</a:t>
            </a:r>
            <a:r>
              <a:rPr lang="en-NZ" sz="1200" b="0" i="0" u="none" strike="noStrike" kern="1200" dirty="0" smtClean="0">
                <a:solidFill>
                  <a:schemeClr val="tx1"/>
                </a:solidFill>
                <a:effectLst/>
                <a:latin typeface="+mn-lt"/>
                <a:ea typeface="+mn-ea"/>
                <a:cs typeface="+mn-cs"/>
              </a:rPr>
              <a:t> (Treaty of Waitangi), </a:t>
            </a:r>
            <a:r>
              <a:rPr lang="en-NZ" sz="1200" b="0" i="0" u="none" strike="noStrike" kern="1200" dirty="0" smtClean="0">
                <a:solidFill>
                  <a:schemeClr val="tx1"/>
                </a:solidFill>
                <a:effectLst/>
                <a:latin typeface="+mn-lt"/>
                <a:ea typeface="+mn-ea"/>
                <a:cs typeface="+mn-cs"/>
              </a:rPr>
              <a:t>also that it would be potentially more inclusive in a bicultural sense as well as being uniquely Oceanian. The word Tuwhera seemed to fit well, and to encompass that concept which lay at the heart of what we wanted to do with AUT-edited scholarship. </a:t>
            </a:r>
          </a:p>
          <a:p>
            <a:pPr rtl="0"/>
            <a:endParaRPr lang="en-NZ" sz="1200" b="0" i="0" u="none" strike="noStrike" kern="1200" dirty="0" smtClean="0">
              <a:solidFill>
                <a:schemeClr val="tx1"/>
              </a:solidFill>
              <a:effectLst/>
              <a:latin typeface="+mn-lt"/>
              <a:ea typeface="+mn-ea"/>
              <a:cs typeface="+mn-cs"/>
            </a:endParaRPr>
          </a:p>
          <a:p>
            <a:pPr rtl="0"/>
            <a:r>
              <a:rPr lang="en-NZ" sz="1200" b="0" i="0" u="none" strike="noStrike" kern="1200" dirty="0" smtClean="0">
                <a:solidFill>
                  <a:schemeClr val="tx1"/>
                </a:solidFill>
                <a:effectLst/>
                <a:latin typeface="+mn-lt"/>
                <a:ea typeface="+mn-ea"/>
                <a:cs typeface="+mn-cs"/>
              </a:rPr>
              <a:t>We consulted with </a:t>
            </a:r>
            <a:r>
              <a:rPr lang="en-NZ" sz="1200" b="0" i="0" u="none" strike="noStrike" kern="1200" dirty="0" smtClean="0">
                <a:solidFill>
                  <a:schemeClr val="tx1"/>
                </a:solidFill>
                <a:effectLst/>
                <a:latin typeface="+mn-lt"/>
                <a:ea typeface="+mn-ea"/>
                <a:cs typeface="+mn-cs"/>
              </a:rPr>
              <a:t>Māori </a:t>
            </a:r>
            <a:r>
              <a:rPr lang="en-NZ" sz="1200" b="0" i="0" u="none" strike="noStrike" kern="1200" dirty="0" smtClean="0">
                <a:solidFill>
                  <a:schemeClr val="tx1"/>
                </a:solidFill>
                <a:effectLst/>
                <a:latin typeface="+mn-lt"/>
                <a:ea typeface="+mn-ea"/>
                <a:cs typeface="+mn-cs"/>
              </a:rPr>
              <a:t>members of academic staff, in particular Dr Valance Smith and when we launched the service we did so with a strong Maori flavour, </a:t>
            </a:r>
            <a:r>
              <a:rPr lang="en-NZ" sz="1200" b="0" i="0" u="none" strike="noStrike" kern="1200" dirty="0" err="1" smtClean="0">
                <a:solidFill>
                  <a:schemeClr val="tx1"/>
                </a:solidFill>
                <a:effectLst/>
                <a:latin typeface="+mn-lt"/>
                <a:ea typeface="+mn-ea"/>
                <a:cs typeface="+mn-cs"/>
              </a:rPr>
              <a:t>karakia</a:t>
            </a:r>
            <a:r>
              <a:rPr lang="en-NZ" sz="1200" b="0" i="0" u="none" strike="noStrike" kern="1200" dirty="0" smtClean="0">
                <a:solidFill>
                  <a:schemeClr val="tx1"/>
                </a:solidFill>
                <a:effectLst/>
                <a:latin typeface="+mn-lt"/>
                <a:ea typeface="+mn-ea"/>
                <a:cs typeface="+mn-cs"/>
              </a:rPr>
              <a:t>, </a:t>
            </a:r>
            <a:r>
              <a:rPr lang="en-NZ" sz="1200" b="0" i="0" u="none" strike="noStrike" kern="1200" dirty="0" err="1" smtClean="0">
                <a:solidFill>
                  <a:schemeClr val="tx1"/>
                </a:solidFill>
                <a:effectLst/>
                <a:latin typeface="+mn-lt"/>
                <a:ea typeface="+mn-ea"/>
                <a:cs typeface="+mn-cs"/>
              </a:rPr>
              <a:t>waiata</a:t>
            </a:r>
            <a:r>
              <a:rPr lang="en-NZ" dirty="0" smtClean="0"/>
              <a:t/>
            </a:r>
            <a:br>
              <a:rPr lang="en-NZ" dirty="0" smtClean="0"/>
            </a:br>
            <a:endParaRPr lang="en-NZ" dirty="0" smtClean="0"/>
          </a:p>
          <a:p>
            <a:endParaRPr lang="en-NZ" dirty="0"/>
          </a:p>
        </p:txBody>
      </p:sp>
      <p:sp>
        <p:nvSpPr>
          <p:cNvPr id="4" name="Slide Number Placeholder 3"/>
          <p:cNvSpPr>
            <a:spLocks noGrp="1"/>
          </p:cNvSpPr>
          <p:nvPr>
            <p:ph type="sldNum" sz="quarter" idx="10"/>
          </p:nvPr>
        </p:nvSpPr>
        <p:spPr/>
        <p:txBody>
          <a:bodyPr/>
          <a:lstStyle/>
          <a:p>
            <a:fld id="{9287AF19-74A1-4699-97D6-1EA82BFE7F5C}" type="slidenum">
              <a:rPr lang="en-NZ" smtClean="0">
                <a:solidFill>
                  <a:prstClr val="black"/>
                </a:solidFill>
              </a:rPr>
              <a:pPr/>
              <a:t>8</a:t>
            </a:fld>
            <a:endParaRPr lang="en-NZ">
              <a:solidFill>
                <a:prstClr val="black"/>
              </a:solidFill>
            </a:endParaRPr>
          </a:p>
        </p:txBody>
      </p:sp>
    </p:spTree>
    <p:extLst>
      <p:ext uri="{BB962C8B-B14F-4D97-AF65-F5344CB8AC3E}">
        <p14:creationId xmlns:p14="http://schemas.microsoft.com/office/powerpoint/2010/main" val="1356021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sz="1200" b="0" i="0" u="none" strike="noStrike" kern="1200" dirty="0" smtClean="0">
                <a:solidFill>
                  <a:schemeClr val="tx1"/>
                </a:solidFill>
                <a:effectLst/>
                <a:latin typeface="+mn-lt"/>
                <a:ea typeface="+mn-ea"/>
                <a:cs typeface="+mn-cs"/>
              </a:rPr>
              <a:t>This year we added three more titles to our collection; each using OJS 3.</a:t>
            </a:r>
            <a:r>
              <a:rPr lang="en-NZ" sz="1200" b="0" i="0" u="none" strike="noStrike" kern="1200" baseline="0" dirty="0" smtClean="0">
                <a:solidFill>
                  <a:schemeClr val="tx1"/>
                </a:solidFill>
                <a:effectLst/>
                <a:latin typeface="+mn-lt"/>
                <a:ea typeface="+mn-ea"/>
                <a:cs typeface="+mn-cs"/>
              </a:rPr>
              <a:t> TK launched in April.  Again, this is not the typical OJS theme, this design was inspired by work done by, these people…</a:t>
            </a:r>
            <a:r>
              <a:rPr lang="en-NZ" dirty="0" smtClean="0"/>
              <a:t/>
            </a:r>
            <a:br>
              <a:rPr lang="en-NZ" dirty="0" smtClean="0"/>
            </a:br>
            <a:endParaRPr lang="en-NZ" dirty="0"/>
          </a:p>
        </p:txBody>
      </p:sp>
      <p:sp>
        <p:nvSpPr>
          <p:cNvPr id="4" name="Slide Number Placeholder 3"/>
          <p:cNvSpPr>
            <a:spLocks noGrp="1"/>
          </p:cNvSpPr>
          <p:nvPr>
            <p:ph type="sldNum" sz="quarter" idx="10"/>
          </p:nvPr>
        </p:nvSpPr>
        <p:spPr/>
        <p:txBody>
          <a:bodyPr/>
          <a:lstStyle/>
          <a:p>
            <a:fld id="{9287AF19-74A1-4699-97D6-1EA82BFE7F5C}" type="slidenum">
              <a:rPr lang="en-NZ" smtClean="0">
                <a:solidFill>
                  <a:prstClr val="black"/>
                </a:solidFill>
              </a:rPr>
              <a:pPr/>
              <a:t>9</a:t>
            </a:fld>
            <a:endParaRPr lang="en-NZ">
              <a:solidFill>
                <a:prstClr val="black"/>
              </a:solidFill>
            </a:endParaRPr>
          </a:p>
        </p:txBody>
      </p:sp>
    </p:spTree>
    <p:extLst>
      <p:ext uri="{BB962C8B-B14F-4D97-AF65-F5344CB8AC3E}">
        <p14:creationId xmlns:p14="http://schemas.microsoft.com/office/powerpoint/2010/main" val="955129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smtClean="0"/>
              <a:t>Inspiration (and code)</a:t>
            </a:r>
            <a:r>
              <a:rPr lang="en-NZ" baseline="0" dirty="0" smtClean="0"/>
              <a:t> for our latest OJS 3 sites – Finnish Science Journals online. Details here: https://pkp.sfu.ca/2017/02/14/announcing-a-new-ojs-3-theme-and-expanded-theming-documentation/</a:t>
            </a:r>
          </a:p>
          <a:p>
            <a:endParaRPr lang="en-NZ" dirty="0" smtClean="0"/>
          </a:p>
          <a:p>
            <a:r>
              <a:rPr lang="en-NZ" dirty="0" smtClean="0"/>
              <a:t>We might consider the open source community in terms of </a:t>
            </a:r>
            <a:r>
              <a:rPr lang="en-NZ" dirty="0" err="1" smtClean="0"/>
              <a:t>whanaunatanga</a:t>
            </a:r>
            <a:r>
              <a:rPr lang="en-NZ" dirty="0" smtClean="0"/>
              <a:t> (whanau = family)</a:t>
            </a:r>
          </a:p>
          <a:p>
            <a:endParaRPr lang="en-NZ" dirty="0"/>
          </a:p>
        </p:txBody>
      </p:sp>
      <p:sp>
        <p:nvSpPr>
          <p:cNvPr id="4" name="Slide Number Placeholder 3"/>
          <p:cNvSpPr>
            <a:spLocks noGrp="1"/>
          </p:cNvSpPr>
          <p:nvPr>
            <p:ph type="sldNum" sz="quarter" idx="10"/>
          </p:nvPr>
        </p:nvSpPr>
        <p:spPr/>
        <p:txBody>
          <a:bodyPr/>
          <a:lstStyle/>
          <a:p>
            <a:fld id="{6E93CB5F-4141-485A-B40C-F8DF6CE2D733}" type="slidenum">
              <a:rPr lang="en-NZ" smtClean="0"/>
              <a:t>10</a:t>
            </a:fld>
            <a:endParaRPr lang="en-NZ"/>
          </a:p>
        </p:txBody>
      </p:sp>
    </p:spTree>
    <p:extLst>
      <p:ext uri="{BB962C8B-B14F-4D97-AF65-F5344CB8AC3E}">
        <p14:creationId xmlns:p14="http://schemas.microsoft.com/office/powerpoint/2010/main" val="1293651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From this…</a:t>
            </a:r>
            <a:endParaRPr lang="en-NZ" dirty="0"/>
          </a:p>
        </p:txBody>
      </p:sp>
      <p:sp>
        <p:nvSpPr>
          <p:cNvPr id="4" name="Slide Number Placeholder 3"/>
          <p:cNvSpPr>
            <a:spLocks noGrp="1"/>
          </p:cNvSpPr>
          <p:nvPr>
            <p:ph type="sldNum" sz="quarter" idx="10"/>
          </p:nvPr>
        </p:nvSpPr>
        <p:spPr/>
        <p:txBody>
          <a:bodyPr/>
          <a:lstStyle/>
          <a:p>
            <a:fld id="{6E93CB5F-4141-485A-B40C-F8DF6CE2D733}" type="slidenum">
              <a:rPr lang="en-NZ" smtClean="0"/>
              <a:t>11</a:t>
            </a:fld>
            <a:endParaRPr lang="en-NZ"/>
          </a:p>
        </p:txBody>
      </p:sp>
    </p:spTree>
    <p:extLst>
      <p:ext uri="{BB962C8B-B14F-4D97-AF65-F5344CB8AC3E}">
        <p14:creationId xmlns:p14="http://schemas.microsoft.com/office/powerpoint/2010/main" val="870818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sz="1200" b="0" i="0" u="none" strike="noStrike" kern="1200" baseline="0" dirty="0" smtClean="0">
                <a:solidFill>
                  <a:schemeClr val="tx1"/>
                </a:solidFill>
                <a:effectLst/>
                <a:latin typeface="+mn-lt"/>
                <a:ea typeface="+mn-ea"/>
                <a:cs typeface="+mn-cs"/>
              </a:rPr>
              <a:t>Te </a:t>
            </a:r>
            <a:r>
              <a:rPr lang="en-NZ" sz="1200" b="0" i="0" u="none" strike="noStrike" kern="1200" baseline="0" dirty="0" err="1" smtClean="0">
                <a:solidFill>
                  <a:schemeClr val="tx1"/>
                </a:solidFill>
                <a:effectLst/>
                <a:latin typeface="+mn-lt"/>
                <a:ea typeface="+mn-ea"/>
                <a:cs typeface="+mn-cs"/>
              </a:rPr>
              <a:t>Wharenga</a:t>
            </a:r>
            <a:r>
              <a:rPr lang="en-NZ" sz="1200" b="0" i="0" u="none" strike="noStrike" kern="1200" baseline="0" dirty="0" smtClean="0">
                <a:solidFill>
                  <a:schemeClr val="tx1"/>
                </a:solidFill>
                <a:effectLst/>
                <a:latin typeface="+mn-lt"/>
                <a:ea typeface="+mn-ea"/>
                <a:cs typeface="+mn-cs"/>
              </a:rPr>
              <a:t> and Pacific Health in July.  The platform has taken on a very Pacific feel, particularly with journals leading with Maori titles. PJR has now added a Maori name – Te </a:t>
            </a:r>
            <a:r>
              <a:rPr lang="en-NZ" sz="1200" b="0" i="0" u="none" strike="noStrike" kern="1200" baseline="0" dirty="0" err="1" smtClean="0">
                <a:solidFill>
                  <a:schemeClr val="tx1"/>
                </a:solidFill>
                <a:effectLst/>
                <a:latin typeface="+mn-lt"/>
                <a:ea typeface="+mn-ea"/>
                <a:cs typeface="+mn-cs"/>
              </a:rPr>
              <a:t>Koakoa</a:t>
            </a:r>
            <a:r>
              <a:rPr lang="en-NZ" sz="1200" b="0" i="0" u="none" strike="noStrike" kern="1200" baseline="0" dirty="0" smtClean="0">
                <a:solidFill>
                  <a:schemeClr val="tx1"/>
                </a:solidFill>
                <a:effectLst/>
                <a:latin typeface="+mn-lt"/>
                <a:ea typeface="+mn-ea"/>
                <a:cs typeface="+mn-cs"/>
              </a:rPr>
              <a:t> (</a:t>
            </a:r>
            <a:r>
              <a:rPr lang="en-NZ" sz="1200" b="0" i="0" u="none" strike="noStrike" kern="1200" baseline="0" dirty="0" err="1" smtClean="0">
                <a:solidFill>
                  <a:schemeClr val="tx1"/>
                </a:solidFill>
                <a:effectLst/>
                <a:latin typeface="+mn-lt"/>
                <a:ea typeface="+mn-ea"/>
                <a:cs typeface="+mn-cs"/>
              </a:rPr>
              <a:t>muttonbird</a:t>
            </a:r>
            <a:r>
              <a:rPr lang="en-NZ" sz="1200" b="0" i="0" u="none" strike="noStrike" kern="1200" baseline="0" dirty="0" smtClean="0">
                <a:solidFill>
                  <a:schemeClr val="tx1"/>
                </a:solidFill>
                <a:effectLst/>
                <a:latin typeface="+mn-lt"/>
                <a:ea typeface="+mn-ea"/>
                <a:cs typeface="+mn-cs"/>
              </a:rPr>
              <a:t>)</a:t>
            </a:r>
          </a:p>
          <a:p>
            <a:pPr rtl="0"/>
            <a:endParaRPr lang="en-NZ" sz="1200" b="0" i="0" u="none" strike="noStrike" kern="1200" dirty="0" smtClean="0">
              <a:solidFill>
                <a:schemeClr val="tx1"/>
              </a:solidFill>
              <a:effectLst/>
              <a:latin typeface="+mn-lt"/>
              <a:ea typeface="+mn-ea"/>
              <a:cs typeface="+mn-cs"/>
            </a:endParaRPr>
          </a:p>
          <a:p>
            <a:pPr rtl="0"/>
            <a:r>
              <a:rPr lang="en-NZ" sz="1200" b="0" i="0" u="none" strike="noStrike" kern="1200" dirty="0" smtClean="0">
                <a:solidFill>
                  <a:schemeClr val="tx1"/>
                </a:solidFill>
                <a:effectLst/>
                <a:latin typeface="+mn-lt"/>
                <a:ea typeface="+mn-ea"/>
                <a:cs typeface="+mn-cs"/>
              </a:rPr>
              <a:t>Conversation which stems back to an OA Week panel discussion in 2016 has lead to the emergence of new publications types coming to the fold which highlight new and emerging research. Lead</a:t>
            </a:r>
            <a:r>
              <a:rPr lang="en-NZ" sz="1200" b="0" i="0" u="none" strike="noStrike" kern="1200" baseline="0" dirty="0" smtClean="0">
                <a:solidFill>
                  <a:schemeClr val="tx1"/>
                </a:solidFill>
                <a:effectLst/>
                <a:latin typeface="+mn-lt"/>
                <a:ea typeface="+mn-ea"/>
                <a:cs typeface="+mn-cs"/>
              </a:rPr>
              <a:t> to thinking of Tuwhera as </a:t>
            </a:r>
            <a:r>
              <a:rPr lang="en-NZ" sz="1200" b="0" i="0" u="none" strike="noStrike" kern="1200" dirty="0" smtClean="0">
                <a:solidFill>
                  <a:schemeClr val="tx1"/>
                </a:solidFill>
                <a:effectLst/>
                <a:latin typeface="+mn-lt"/>
                <a:ea typeface="+mn-ea"/>
                <a:cs typeface="+mn-cs"/>
              </a:rPr>
              <a:t>creating a kind of incubator space, guiding and advising fledging</a:t>
            </a:r>
            <a:r>
              <a:rPr lang="en-NZ" sz="1200" b="0" i="0" u="none" strike="noStrike" kern="1200" baseline="0" dirty="0" smtClean="0">
                <a:solidFill>
                  <a:schemeClr val="tx1"/>
                </a:solidFill>
                <a:effectLst/>
                <a:latin typeface="+mn-lt"/>
                <a:ea typeface="+mn-ea"/>
                <a:cs typeface="+mn-cs"/>
              </a:rPr>
              <a:t> publications</a:t>
            </a:r>
            <a:r>
              <a:rPr lang="en-NZ" sz="1200" b="0" i="0" u="none" strike="noStrike" kern="1200" dirty="0" smtClean="0">
                <a:solidFill>
                  <a:schemeClr val="tx1"/>
                </a:solidFill>
                <a:effectLst/>
                <a:latin typeface="+mn-lt"/>
                <a:ea typeface="+mn-ea"/>
                <a:cs typeface="+mn-cs"/>
              </a:rPr>
              <a:t>, alongside</a:t>
            </a:r>
            <a:r>
              <a:rPr lang="en-NZ" sz="1200" b="0" i="0" u="none" strike="noStrike" kern="1200" baseline="0" dirty="0" smtClean="0">
                <a:solidFill>
                  <a:schemeClr val="tx1"/>
                </a:solidFill>
                <a:effectLst/>
                <a:latin typeface="+mn-lt"/>
                <a:ea typeface="+mn-ea"/>
                <a:cs typeface="+mn-cs"/>
              </a:rPr>
              <a:t> the more established, wiser cousins, as it were.</a:t>
            </a:r>
            <a:endParaRPr lang="en-NZ" sz="1200" b="0" i="0" u="none" strike="noStrike" kern="1200" dirty="0" smtClean="0">
              <a:solidFill>
                <a:schemeClr val="tx1"/>
              </a:solidFill>
              <a:effectLst/>
              <a:latin typeface="+mn-lt"/>
              <a:ea typeface="+mn-ea"/>
              <a:cs typeface="+mn-cs"/>
            </a:endParaRPr>
          </a:p>
          <a:p>
            <a:pPr rtl="0"/>
            <a:endParaRPr lang="en-NZ" sz="1200" b="0" i="0" u="none" strike="noStrike" kern="1200" dirty="0" smtClean="0">
              <a:solidFill>
                <a:schemeClr val="tx1"/>
              </a:solidFill>
              <a:effectLst/>
              <a:latin typeface="+mn-lt"/>
              <a:ea typeface="+mn-ea"/>
              <a:cs typeface="+mn-cs"/>
            </a:endParaRPr>
          </a:p>
          <a:p>
            <a:pPr rtl="0"/>
            <a:r>
              <a:rPr lang="en-NZ" sz="1200" b="0" i="0" u="none" strike="noStrike" kern="1200" dirty="0" smtClean="0">
                <a:solidFill>
                  <a:schemeClr val="tx1"/>
                </a:solidFill>
                <a:effectLst/>
                <a:latin typeface="+mn-lt"/>
                <a:ea typeface="+mn-ea"/>
                <a:cs typeface="+mn-cs"/>
              </a:rPr>
              <a:t>Some of this might be targeted at practitioners in the community and in industry, others offers unique research content which is not being published elsewhere but which hasn’t necessarily followed the traditional academic publishing route of peer reviewed….</a:t>
            </a:r>
            <a:r>
              <a:rPr lang="en-NZ" sz="1200" b="1" i="0" u="none" strike="noStrike" kern="1200" dirty="0" smtClean="0">
                <a:solidFill>
                  <a:schemeClr val="tx1"/>
                </a:solidFill>
                <a:effectLst/>
                <a:latin typeface="+mn-lt"/>
                <a:ea typeface="+mn-ea"/>
                <a:cs typeface="+mn-cs"/>
              </a:rPr>
              <a:t>the key point is there is a desire to communicate research with the wider community not just within</a:t>
            </a:r>
            <a:r>
              <a:rPr lang="en-NZ" sz="1200" b="1" i="0" u="none" strike="noStrike" kern="1200" baseline="0" dirty="0" smtClean="0">
                <a:solidFill>
                  <a:schemeClr val="tx1"/>
                </a:solidFill>
                <a:effectLst/>
                <a:latin typeface="+mn-lt"/>
                <a:ea typeface="+mn-ea"/>
                <a:cs typeface="+mn-cs"/>
              </a:rPr>
              <a:t> the confines of the academy</a:t>
            </a:r>
            <a:endParaRPr lang="en-NZ" sz="1200" b="1" i="0" u="none" strike="noStrike" kern="1200" dirty="0" smtClean="0">
              <a:solidFill>
                <a:schemeClr val="tx1"/>
              </a:solidFill>
              <a:effectLst/>
              <a:latin typeface="+mn-lt"/>
              <a:ea typeface="+mn-ea"/>
              <a:cs typeface="+mn-cs"/>
            </a:endParaRPr>
          </a:p>
          <a:p>
            <a:pPr rtl="0"/>
            <a:endParaRPr lang="en-NZ" b="0" dirty="0" smtClean="0">
              <a:effectLst/>
            </a:endParaRPr>
          </a:p>
          <a:p>
            <a:pPr rtl="0"/>
            <a:r>
              <a:rPr lang="en-NZ" sz="1200" b="0" i="0" u="none" strike="noStrike" kern="1200" dirty="0" smtClean="0">
                <a:solidFill>
                  <a:schemeClr val="tx1"/>
                </a:solidFill>
                <a:effectLst/>
                <a:latin typeface="+mn-lt"/>
                <a:ea typeface="+mn-ea"/>
                <a:cs typeface="+mn-cs"/>
              </a:rPr>
              <a:t>What has drawn this interest is the acknowledgement that sharing research in this way has clear and tangible benefits for the researchers involved, the potential for attracting future funding and collaboration</a:t>
            </a:r>
            <a:endParaRPr lang="en-NZ" b="0" dirty="0" smtClean="0">
              <a:effectLst/>
            </a:endParaRPr>
          </a:p>
          <a:p>
            <a:endParaRPr lang="en-NZ" dirty="0"/>
          </a:p>
        </p:txBody>
      </p:sp>
      <p:sp>
        <p:nvSpPr>
          <p:cNvPr id="4" name="Slide Number Placeholder 3"/>
          <p:cNvSpPr>
            <a:spLocks noGrp="1"/>
          </p:cNvSpPr>
          <p:nvPr>
            <p:ph type="sldNum" sz="quarter" idx="10"/>
          </p:nvPr>
        </p:nvSpPr>
        <p:spPr/>
        <p:txBody>
          <a:bodyPr/>
          <a:lstStyle/>
          <a:p>
            <a:fld id="{6E93CB5F-4141-485A-B40C-F8DF6CE2D733}" type="slidenum">
              <a:rPr lang="en-NZ" smtClean="0"/>
              <a:t>12</a:t>
            </a:fld>
            <a:endParaRPr lang="en-NZ"/>
          </a:p>
        </p:txBody>
      </p:sp>
    </p:spTree>
    <p:extLst>
      <p:ext uri="{BB962C8B-B14F-4D97-AF65-F5344CB8AC3E}">
        <p14:creationId xmlns:p14="http://schemas.microsoft.com/office/powerpoint/2010/main" val="1156657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Pacific</a:t>
            </a:r>
            <a:r>
              <a:rPr lang="en-NZ" baseline="0" dirty="0" smtClean="0"/>
              <a:t> Health is a brand new peer reviewed journal while HI is the first of our lay summary publications.</a:t>
            </a:r>
          </a:p>
          <a:p>
            <a:endParaRPr lang="en-NZ" baseline="0" dirty="0" smtClean="0"/>
          </a:p>
          <a:p>
            <a:r>
              <a:rPr lang="en-NZ" baseline="0" dirty="0" smtClean="0"/>
              <a:t>Working with the editors of both titles can be seen as </a:t>
            </a:r>
            <a:r>
              <a:rPr lang="en-NZ" baseline="0" dirty="0" err="1" smtClean="0"/>
              <a:t>awhinatia</a:t>
            </a:r>
            <a:r>
              <a:rPr lang="en-NZ" baseline="0" dirty="0" smtClean="0"/>
              <a:t> and </a:t>
            </a:r>
            <a:r>
              <a:rPr lang="en-NZ" baseline="0" dirty="0" err="1" smtClean="0"/>
              <a:t>manaakitanga</a:t>
            </a:r>
            <a:r>
              <a:rPr lang="en-NZ" baseline="0" dirty="0" smtClean="0"/>
              <a:t> in action. In doing so our relationship with our researchers has taken on a reciprocal feeling – HI for instance have offered treat…</a:t>
            </a:r>
            <a:endParaRPr lang="en-NZ" dirty="0"/>
          </a:p>
        </p:txBody>
      </p:sp>
      <p:sp>
        <p:nvSpPr>
          <p:cNvPr id="4" name="Slide Number Placeholder 3"/>
          <p:cNvSpPr>
            <a:spLocks noGrp="1"/>
          </p:cNvSpPr>
          <p:nvPr>
            <p:ph type="sldNum" sz="quarter" idx="10"/>
          </p:nvPr>
        </p:nvSpPr>
        <p:spPr/>
        <p:txBody>
          <a:bodyPr/>
          <a:lstStyle/>
          <a:p>
            <a:fld id="{6E93CB5F-4141-485A-B40C-F8DF6CE2D733}" type="slidenum">
              <a:rPr lang="en-NZ" smtClean="0"/>
              <a:t>13</a:t>
            </a:fld>
            <a:endParaRPr lang="en-NZ"/>
          </a:p>
        </p:txBody>
      </p:sp>
    </p:spTree>
    <p:extLst>
      <p:ext uri="{BB962C8B-B14F-4D97-AF65-F5344CB8AC3E}">
        <p14:creationId xmlns:p14="http://schemas.microsoft.com/office/powerpoint/2010/main" val="41873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smtClean="0">
                <a:solidFill>
                  <a:schemeClr val="tx1"/>
                </a:solidFill>
                <a:effectLst/>
                <a:latin typeface="+mn-lt"/>
                <a:ea typeface="+mn-ea"/>
                <a:cs typeface="+mn-cs"/>
              </a:rPr>
              <a:t>A lot of the thinking</a:t>
            </a:r>
            <a:r>
              <a:rPr lang="en-NZ" sz="1200" kern="1200" baseline="0" dirty="0" smtClean="0">
                <a:solidFill>
                  <a:schemeClr val="tx1"/>
                </a:solidFill>
                <a:effectLst/>
                <a:latin typeface="+mn-lt"/>
                <a:ea typeface="+mn-ea"/>
                <a:cs typeface="+mn-cs"/>
              </a:rPr>
              <a:t> around the influence of </a:t>
            </a:r>
            <a:r>
              <a:rPr lang="en-NZ" sz="1200" kern="1200" dirty="0" smtClean="0">
                <a:solidFill>
                  <a:schemeClr val="tx1"/>
                </a:solidFill>
                <a:effectLst/>
                <a:latin typeface="+mn-lt"/>
                <a:ea typeface="+mn-ea"/>
                <a:cs typeface="+mn-cs"/>
              </a:rPr>
              <a:t>M</a:t>
            </a:r>
            <a:r>
              <a:rPr lang="en-NZ" sz="1200" kern="1200" dirty="0" smtClean="0">
                <a:solidFill>
                  <a:schemeClr val="tx1"/>
                </a:solidFill>
                <a:effectLst/>
                <a:latin typeface="Calibri" panose="020F0502020204030204" pitchFamily="34" charset="0"/>
                <a:ea typeface="+mn-ea"/>
                <a:cs typeface="+mn-cs"/>
              </a:rPr>
              <a:t>ā</a:t>
            </a:r>
            <a:r>
              <a:rPr lang="en-NZ" sz="1200" kern="1200" dirty="0" smtClean="0">
                <a:solidFill>
                  <a:schemeClr val="tx1"/>
                </a:solidFill>
                <a:effectLst/>
                <a:latin typeface="+mn-lt"/>
                <a:ea typeface="+mn-ea"/>
                <a:cs typeface="+mn-cs"/>
              </a:rPr>
              <a:t>ori concepts</a:t>
            </a:r>
            <a:r>
              <a:rPr lang="en-NZ" sz="1200" kern="1200" baseline="0" dirty="0" smtClean="0">
                <a:solidFill>
                  <a:schemeClr val="tx1"/>
                </a:solidFill>
                <a:effectLst/>
                <a:latin typeface="+mn-lt"/>
                <a:ea typeface="+mn-ea"/>
                <a:cs typeface="+mn-cs"/>
              </a:rPr>
              <a:t> and values stemmed from that word Tuwhera. I think there is significance in the fact that the word (like many in the </a:t>
            </a:r>
            <a:r>
              <a:rPr lang="en-NZ" sz="1200" kern="1200" dirty="0" smtClean="0">
                <a:solidFill>
                  <a:schemeClr val="tx1"/>
                </a:solidFill>
                <a:effectLst/>
                <a:latin typeface="+mn-lt"/>
                <a:ea typeface="+mn-ea"/>
                <a:cs typeface="+mn-cs"/>
              </a:rPr>
              <a:t>M</a:t>
            </a:r>
            <a:r>
              <a:rPr lang="en-NZ" sz="1200" kern="1200" dirty="0" smtClean="0">
                <a:solidFill>
                  <a:schemeClr val="tx1"/>
                </a:solidFill>
                <a:effectLst/>
                <a:latin typeface="Calibri" panose="020F0502020204030204" pitchFamily="34" charset="0"/>
                <a:ea typeface="+mn-ea"/>
                <a:cs typeface="+mn-cs"/>
              </a:rPr>
              <a:t>ā</a:t>
            </a:r>
            <a:r>
              <a:rPr lang="en-NZ" sz="1200" kern="1200" dirty="0" smtClean="0">
                <a:solidFill>
                  <a:schemeClr val="tx1"/>
                </a:solidFill>
                <a:effectLst/>
                <a:latin typeface="+mn-lt"/>
                <a:ea typeface="+mn-ea"/>
                <a:cs typeface="+mn-cs"/>
              </a:rPr>
              <a:t>ori </a:t>
            </a:r>
            <a:r>
              <a:rPr lang="en-NZ" sz="1200" kern="1200" baseline="0" dirty="0" smtClean="0">
                <a:solidFill>
                  <a:schemeClr val="tx1"/>
                </a:solidFill>
                <a:effectLst/>
                <a:latin typeface="+mn-lt"/>
                <a:ea typeface="+mn-ea"/>
                <a:cs typeface="+mn-cs"/>
              </a:rPr>
              <a:t>language) has multiple interpretations and contexts. It signifies an opening up of ideas and possibilities…</a:t>
            </a:r>
          </a:p>
          <a:p>
            <a:endParaRPr lang="en-NZ" sz="1200" kern="1200" baseline="0" dirty="0" smtClean="0">
              <a:solidFill>
                <a:schemeClr val="tx1"/>
              </a:solidFill>
              <a:effectLst/>
              <a:latin typeface="+mn-lt"/>
              <a:ea typeface="+mn-ea"/>
              <a:cs typeface="+mn-cs"/>
            </a:endParaRPr>
          </a:p>
          <a:p>
            <a:r>
              <a:rPr lang="en-NZ" sz="1200" kern="1200" baseline="0" dirty="0" smtClean="0">
                <a:solidFill>
                  <a:schemeClr val="tx1"/>
                </a:solidFill>
                <a:effectLst/>
                <a:latin typeface="+mn-lt"/>
                <a:ea typeface="+mn-ea"/>
                <a:cs typeface="+mn-cs"/>
              </a:rPr>
              <a:t>As a wider team this has impacted on how we think about and carry out our work, in terms of shared values, such as </a:t>
            </a:r>
            <a:r>
              <a:rPr lang="en-NZ" dirty="0" smtClean="0"/>
              <a:t>Ubuntu (I am because we are; a person is a person through other people) which has similarities to the M</a:t>
            </a:r>
            <a:r>
              <a:rPr lang="en-NZ" dirty="0" smtClean="0">
                <a:latin typeface="Calibri" panose="020F0502020204030204" pitchFamily="34" charset="0"/>
              </a:rPr>
              <a:t>ā</a:t>
            </a:r>
            <a:r>
              <a:rPr lang="en-NZ" dirty="0" smtClean="0"/>
              <a:t>ori concept of </a:t>
            </a:r>
            <a:r>
              <a:rPr lang="en-NZ" b="1" dirty="0" smtClean="0"/>
              <a:t>mana </a:t>
            </a:r>
            <a:r>
              <a:rPr lang="en-NZ" b="1" dirty="0" err="1" smtClean="0"/>
              <a:t>t</a:t>
            </a:r>
            <a:r>
              <a:rPr lang="en-NZ" b="1" dirty="0" err="1" smtClean="0">
                <a:latin typeface="Calibri" panose="020F0502020204030204" pitchFamily="34" charset="0"/>
              </a:rPr>
              <a:t>a</a:t>
            </a:r>
            <a:r>
              <a:rPr lang="en-NZ" b="1" dirty="0" err="1" smtClean="0"/>
              <a:t>ngata</a:t>
            </a:r>
            <a:r>
              <a:rPr lang="en-NZ" b="1" dirty="0" smtClean="0"/>
              <a:t>- </a:t>
            </a:r>
            <a:r>
              <a:rPr lang="en-NZ" dirty="0" smtClean="0"/>
              <a:t>to be a person is not to stand alone but to be one with one’s people (empowerment).</a:t>
            </a:r>
          </a:p>
          <a:p>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smtClean="0"/>
              <a:t>Might such a philosophical reassessment of the largely meritocratic, individualistic values and motivations which currently drive academic output (and its assessment) help to shape a sustainable, culturally relevant, holistic and communitarian scholarly communication landscape?</a:t>
            </a:r>
          </a:p>
          <a:p>
            <a:endParaRPr lang="en-NZ" dirty="0" smtClean="0"/>
          </a:p>
          <a:p>
            <a:r>
              <a:rPr lang="en-NZ" dirty="0" smtClean="0"/>
              <a:t>Mandy Henk and </a:t>
            </a:r>
            <a:r>
              <a:rPr lang="en-NZ" dirty="0" err="1" smtClean="0"/>
              <a:t>Nerida</a:t>
            </a:r>
            <a:r>
              <a:rPr lang="en-NZ" dirty="0" smtClean="0"/>
              <a:t> </a:t>
            </a:r>
            <a:r>
              <a:rPr lang="en-NZ" dirty="0" err="1" smtClean="0"/>
              <a:t>Quatermass</a:t>
            </a:r>
            <a:r>
              <a:rPr lang="en-NZ" dirty="0" smtClean="0"/>
              <a:t> in their webinar talked about the role of power in the systems which we operate in and I would add to that that we need to reconsider the knowledge economy (as it has become) in terms of colonialism as well as capitalism. Our understanding of knowledge creation, growth and dissemination is dominated by institutions and corporations which are motivated by profit.</a:t>
            </a:r>
            <a:r>
              <a:rPr lang="en-NZ" baseline="0" dirty="0" smtClean="0"/>
              <a:t> These are an extension of the plundering methods of knowledge and culture accumulation of their imperial predecessors. </a:t>
            </a:r>
            <a:endParaRPr lang="en-NZ" dirty="0" smtClean="0"/>
          </a:p>
          <a:p>
            <a:r>
              <a:rPr lang="en-NZ" sz="1200" kern="1200" baseline="0" dirty="0" smtClean="0">
                <a:solidFill>
                  <a:schemeClr val="tx1"/>
                </a:solidFill>
                <a:effectLst/>
                <a:latin typeface="+mn-lt"/>
                <a:ea typeface="+mn-ea"/>
                <a:cs typeface="+mn-cs"/>
              </a:rPr>
              <a:t> </a:t>
            </a:r>
          </a:p>
          <a:p>
            <a:r>
              <a:rPr lang="en-NZ" sz="1200" kern="1200" dirty="0" smtClean="0">
                <a:solidFill>
                  <a:schemeClr val="tx1"/>
                </a:solidFill>
                <a:effectLst/>
                <a:latin typeface="+mn-lt"/>
                <a:ea typeface="+mn-ea"/>
                <a:cs typeface="+mn-cs"/>
              </a:rPr>
              <a:t>Consider </a:t>
            </a:r>
            <a:r>
              <a:rPr lang="en-NZ" sz="1200" kern="1200" dirty="0" err="1" smtClean="0">
                <a:solidFill>
                  <a:schemeClr val="tx1"/>
                </a:solidFill>
                <a:effectLst/>
                <a:latin typeface="+mn-lt"/>
                <a:ea typeface="+mn-ea"/>
                <a:cs typeface="+mn-cs"/>
              </a:rPr>
              <a:t>M</a:t>
            </a:r>
            <a:r>
              <a:rPr lang="en-NZ" sz="1200" kern="1200" dirty="0" err="1" smtClean="0">
                <a:solidFill>
                  <a:schemeClr val="tx1"/>
                </a:solidFill>
                <a:effectLst/>
                <a:latin typeface="Calibri" panose="020F0502020204030204" pitchFamily="34" charset="0"/>
                <a:ea typeface="+mn-ea"/>
                <a:cs typeface="+mn-cs"/>
              </a:rPr>
              <a:t>ā</a:t>
            </a:r>
            <a:r>
              <a:rPr lang="en-NZ" sz="1200" kern="1200" dirty="0" err="1" smtClean="0">
                <a:solidFill>
                  <a:schemeClr val="tx1"/>
                </a:solidFill>
                <a:effectLst/>
                <a:latin typeface="+mn-lt"/>
                <a:ea typeface="+mn-ea"/>
                <a:cs typeface="+mn-cs"/>
              </a:rPr>
              <a:t>tauranga</a:t>
            </a:r>
            <a:r>
              <a:rPr lang="en-NZ" sz="1200" kern="1200" dirty="0" smtClean="0">
                <a:solidFill>
                  <a:schemeClr val="tx1"/>
                </a:solidFill>
                <a:effectLst/>
                <a:latin typeface="+mn-lt"/>
                <a:ea typeface="+mn-ea"/>
                <a:cs typeface="+mn-cs"/>
              </a:rPr>
              <a:t> M</a:t>
            </a:r>
            <a:r>
              <a:rPr lang="en-NZ" sz="1200" kern="1200" dirty="0" smtClean="0">
                <a:solidFill>
                  <a:schemeClr val="tx1"/>
                </a:solidFill>
                <a:effectLst/>
                <a:latin typeface="Calibri" panose="020F0502020204030204" pitchFamily="34" charset="0"/>
                <a:ea typeface="+mn-ea"/>
                <a:cs typeface="+mn-cs"/>
              </a:rPr>
              <a:t>ā</a:t>
            </a:r>
            <a:r>
              <a:rPr lang="en-NZ" sz="1200" kern="1200" dirty="0" smtClean="0">
                <a:solidFill>
                  <a:schemeClr val="tx1"/>
                </a:solidFill>
                <a:effectLst/>
                <a:latin typeface="+mn-lt"/>
                <a:ea typeface="+mn-ea"/>
                <a:cs typeface="+mn-cs"/>
              </a:rPr>
              <a:t>ori (definition) and now consider how we share knowledge that we contribute to – knowledge, after all, doesn’t reside with the individual – who are we really doing this for – ourselves or society?</a:t>
            </a:r>
          </a:p>
          <a:p>
            <a:endParaRPr lang="en-NZ" sz="1200" kern="1200" dirty="0" smtClean="0">
              <a:solidFill>
                <a:schemeClr val="tx1"/>
              </a:solidFill>
              <a:effectLst/>
              <a:latin typeface="+mn-lt"/>
              <a:ea typeface="+mn-ea"/>
              <a:cs typeface="+mn-cs"/>
            </a:endParaRPr>
          </a:p>
          <a:p>
            <a:r>
              <a:rPr lang="en-NZ" sz="1200" kern="1200" dirty="0" smtClean="0">
                <a:solidFill>
                  <a:schemeClr val="tx1"/>
                </a:solidFill>
                <a:effectLst/>
                <a:latin typeface="+mn-lt"/>
                <a:ea typeface="+mn-ea"/>
                <a:cs typeface="+mn-cs"/>
              </a:rPr>
              <a:t>In the blog I referred to Chris Cormack’s talk on Marae</a:t>
            </a:r>
            <a:r>
              <a:rPr lang="en-NZ" sz="1200" kern="1200" baseline="0" dirty="0" smtClean="0">
                <a:solidFill>
                  <a:schemeClr val="tx1"/>
                </a:solidFill>
                <a:effectLst/>
                <a:latin typeface="+mn-lt"/>
                <a:ea typeface="+mn-ea"/>
                <a:cs typeface="+mn-cs"/>
              </a:rPr>
              <a:t>-based consensus building where </a:t>
            </a:r>
            <a:r>
              <a:rPr lang="en-NZ" sz="1200" kern="1200" baseline="0" dirty="0" err="1" smtClean="0">
                <a:solidFill>
                  <a:schemeClr val="tx1"/>
                </a:solidFill>
                <a:effectLst/>
                <a:latin typeface="+mn-lt"/>
                <a:ea typeface="+mn-ea"/>
                <a:cs typeface="+mn-cs"/>
              </a:rPr>
              <a:t>whakatauki</a:t>
            </a:r>
            <a:r>
              <a:rPr lang="en-NZ" sz="1200" kern="1200" baseline="0" dirty="0" smtClean="0">
                <a:solidFill>
                  <a:schemeClr val="tx1"/>
                </a:solidFill>
                <a:effectLst/>
                <a:latin typeface="+mn-lt"/>
                <a:ea typeface="+mn-ea"/>
                <a:cs typeface="+mn-cs"/>
              </a:rPr>
              <a:t> are a source of better understanding and informing </a:t>
            </a:r>
            <a:r>
              <a:rPr lang="en-NZ" sz="1200" kern="1200" baseline="0" dirty="0" smtClean="0">
                <a:solidFill>
                  <a:schemeClr val="tx1"/>
                </a:solidFill>
                <a:effectLst/>
                <a:latin typeface="+mn-lt"/>
                <a:ea typeface="+mn-ea"/>
                <a:cs typeface="+mn-cs"/>
              </a:rPr>
              <a:t>collaborative </a:t>
            </a:r>
            <a:r>
              <a:rPr lang="en-NZ" sz="1200" kern="1200" baseline="0" dirty="0" smtClean="0">
                <a:solidFill>
                  <a:schemeClr val="tx1"/>
                </a:solidFill>
                <a:effectLst/>
                <a:latin typeface="+mn-lt"/>
                <a:ea typeface="+mn-ea"/>
                <a:cs typeface="+mn-cs"/>
              </a:rPr>
              <a:t>approaches to learning. These and others have the potential to be transformational if we are willing to consider a more collectivist, community-based worldview. As things stand the mentality and the structure of the system in which we work are antithetical to this – so ultimately, this is a political as well as a philosophical question.</a:t>
            </a:r>
          </a:p>
          <a:p>
            <a:endParaRPr lang="en-NZ" sz="1200" kern="1200" baseline="0" dirty="0" smtClean="0">
              <a:solidFill>
                <a:schemeClr val="tx1"/>
              </a:solidFill>
              <a:effectLst/>
              <a:latin typeface="+mn-lt"/>
              <a:ea typeface="+mn-ea"/>
              <a:cs typeface="+mn-cs"/>
            </a:endParaRPr>
          </a:p>
          <a:p>
            <a:r>
              <a:rPr lang="en-NZ" sz="1200" kern="1200" baseline="0" dirty="0" smtClean="0">
                <a:solidFill>
                  <a:schemeClr val="tx1"/>
                </a:solidFill>
                <a:effectLst/>
                <a:latin typeface="+mn-lt"/>
                <a:ea typeface="+mn-ea"/>
                <a:cs typeface="+mn-cs"/>
              </a:rPr>
              <a:t>Some of the values and concepts that we as a team have adopted have made their way into our Library’s strategic document. One outcome we are hopeful for is that our University responds to the calls we are making and the initiatives we are championing around open access and develops a robust policy to match.</a:t>
            </a:r>
          </a:p>
          <a:p>
            <a:endParaRPr lang="en-NZ" sz="1200" kern="1200" baseline="0" dirty="0" smtClean="0">
              <a:solidFill>
                <a:schemeClr val="tx1"/>
              </a:solidFill>
              <a:effectLst/>
              <a:latin typeface="+mn-lt"/>
              <a:ea typeface="+mn-ea"/>
              <a:cs typeface="+mn-cs"/>
            </a:endParaRPr>
          </a:p>
          <a:p>
            <a:r>
              <a:rPr lang="en-NZ" sz="1200" kern="1200" baseline="0" dirty="0" smtClean="0">
                <a:solidFill>
                  <a:schemeClr val="tx1"/>
                </a:solidFill>
                <a:effectLst/>
                <a:latin typeface="+mn-lt"/>
                <a:ea typeface="+mn-ea"/>
                <a:cs typeface="+mn-cs"/>
              </a:rPr>
              <a:t>Our thinking now is that Tuwhera encompasses openness at AUT, therefore it </a:t>
            </a:r>
            <a:r>
              <a:rPr lang="en-NZ" sz="1200" kern="1200" baseline="0" smtClean="0">
                <a:solidFill>
                  <a:schemeClr val="tx1"/>
                </a:solidFill>
                <a:effectLst/>
                <a:latin typeface="+mn-lt"/>
                <a:ea typeface="+mn-ea"/>
                <a:cs typeface="+mn-cs"/>
              </a:rPr>
              <a:t>represents </a:t>
            </a:r>
            <a:r>
              <a:rPr lang="en-NZ" sz="1200" kern="1200" baseline="0" smtClean="0">
                <a:solidFill>
                  <a:schemeClr val="tx1"/>
                </a:solidFill>
                <a:effectLst/>
                <a:latin typeface="+mn-lt"/>
                <a:ea typeface="+mn-ea"/>
                <a:cs typeface="+mn-cs"/>
              </a:rPr>
              <a:t>an </a:t>
            </a:r>
            <a:r>
              <a:rPr lang="en-NZ" sz="1200" kern="1200" baseline="0" dirty="0" smtClean="0">
                <a:solidFill>
                  <a:schemeClr val="tx1"/>
                </a:solidFill>
                <a:effectLst/>
                <a:latin typeface="+mn-lt"/>
                <a:ea typeface="+mn-ea"/>
                <a:cs typeface="+mn-cs"/>
              </a:rPr>
              <a:t>umbrella, or the overarching vision and can incorporate a range and diversity of knowledge sets.</a:t>
            </a:r>
            <a:endParaRPr lang="en-NZ" sz="1200" kern="1200" dirty="0" smtClean="0">
              <a:solidFill>
                <a:schemeClr val="tx1"/>
              </a:solidFill>
              <a:effectLst/>
              <a:latin typeface="+mn-lt"/>
              <a:ea typeface="+mn-ea"/>
              <a:cs typeface="+mn-cs"/>
            </a:endParaRPr>
          </a:p>
          <a:p>
            <a:endParaRPr lang="en-NZ" sz="1200" kern="1200" dirty="0" smtClean="0">
              <a:solidFill>
                <a:schemeClr val="tx1"/>
              </a:solidFill>
              <a:effectLst/>
              <a:latin typeface="+mn-lt"/>
              <a:ea typeface="+mn-ea"/>
              <a:cs typeface="+mn-cs"/>
            </a:endParaRPr>
          </a:p>
          <a:p>
            <a:endParaRPr lang="en-NZ" dirty="0" smtClean="0"/>
          </a:p>
          <a:p>
            <a:endParaRPr lang="en-NZ" dirty="0"/>
          </a:p>
        </p:txBody>
      </p:sp>
      <p:sp>
        <p:nvSpPr>
          <p:cNvPr id="4" name="Slide Number Placeholder 3"/>
          <p:cNvSpPr>
            <a:spLocks noGrp="1"/>
          </p:cNvSpPr>
          <p:nvPr>
            <p:ph type="sldNum" sz="quarter" idx="10"/>
          </p:nvPr>
        </p:nvSpPr>
        <p:spPr/>
        <p:txBody>
          <a:bodyPr/>
          <a:lstStyle/>
          <a:p>
            <a:fld id="{6E93CB5F-4141-485A-B40C-F8DF6CE2D733}" type="slidenum">
              <a:rPr lang="en-NZ" smtClean="0"/>
              <a:t>14</a:t>
            </a:fld>
            <a:endParaRPr lang="en-NZ"/>
          </a:p>
        </p:txBody>
      </p:sp>
    </p:spTree>
    <p:extLst>
      <p:ext uri="{BB962C8B-B14F-4D97-AF65-F5344CB8AC3E}">
        <p14:creationId xmlns:p14="http://schemas.microsoft.com/office/powerpoint/2010/main" val="1088371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smtClean="0"/>
              <a:t>When we relaunch Tuwhera in October (that’s the aim) we hope to bring all of our open collections under the one </a:t>
            </a:r>
            <a:r>
              <a:rPr lang="en-NZ" dirty="0" err="1" smtClean="0"/>
              <a:t>whare</a:t>
            </a:r>
            <a:r>
              <a:rPr lang="en-NZ" dirty="0" smtClean="0"/>
              <a:t> (house) – statement that knowledge is a communication, a reciprocal</a:t>
            </a:r>
            <a:r>
              <a:rPr lang="en-NZ" baseline="0" dirty="0" smtClean="0"/>
              <a:t> korero (conversation) with our communities in the spirit of </a:t>
            </a:r>
            <a:r>
              <a:rPr lang="en-NZ" baseline="0" dirty="0" err="1" smtClean="0"/>
              <a:t>ako</a:t>
            </a:r>
            <a:r>
              <a:rPr lang="en-NZ" baseline="0" dirty="0" smtClean="0"/>
              <a:t> (learning &amp; teaching).</a:t>
            </a:r>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a:p>
            <a:endParaRPr lang="en-NZ" dirty="0"/>
          </a:p>
        </p:txBody>
      </p:sp>
      <p:sp>
        <p:nvSpPr>
          <p:cNvPr id="4" name="Slide Number Placeholder 3"/>
          <p:cNvSpPr>
            <a:spLocks noGrp="1"/>
          </p:cNvSpPr>
          <p:nvPr>
            <p:ph type="sldNum" sz="quarter" idx="10"/>
          </p:nvPr>
        </p:nvSpPr>
        <p:spPr/>
        <p:txBody>
          <a:bodyPr/>
          <a:lstStyle/>
          <a:p>
            <a:fld id="{6E93CB5F-4141-485A-B40C-F8DF6CE2D733}" type="slidenum">
              <a:rPr lang="en-NZ" smtClean="0">
                <a:solidFill>
                  <a:prstClr val="black"/>
                </a:solidFill>
              </a:rPr>
              <a:pPr/>
              <a:t>15</a:t>
            </a:fld>
            <a:endParaRPr lang="en-NZ">
              <a:solidFill>
                <a:prstClr val="black"/>
              </a:solidFill>
            </a:endParaRPr>
          </a:p>
        </p:txBody>
      </p:sp>
    </p:spTree>
    <p:extLst>
      <p:ext uri="{BB962C8B-B14F-4D97-AF65-F5344CB8AC3E}">
        <p14:creationId xmlns:p14="http://schemas.microsoft.com/office/powerpoint/2010/main" val="3001038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6E93CB5F-4141-485A-B40C-F8DF6CE2D733}" type="slidenum">
              <a:rPr lang="en-NZ" smtClean="0"/>
              <a:t>16</a:t>
            </a:fld>
            <a:endParaRPr lang="en-NZ"/>
          </a:p>
        </p:txBody>
      </p:sp>
    </p:spTree>
    <p:extLst>
      <p:ext uri="{BB962C8B-B14F-4D97-AF65-F5344CB8AC3E}">
        <p14:creationId xmlns:p14="http://schemas.microsoft.com/office/powerpoint/2010/main" val="177222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51718BE-C16D-440A-BBD8-6E0221A0F3B6}" type="datetimeFigureOut">
              <a:rPr lang="en-NZ" smtClean="0"/>
              <a:t>15/08/2017</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289189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51718BE-C16D-440A-BBD8-6E0221A0F3B6}" type="datetimeFigureOut">
              <a:rPr lang="en-NZ" smtClean="0"/>
              <a:t>15/08/2017</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175977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1718BE-C16D-440A-BBD8-6E0221A0F3B6}" type="datetimeFigureOut">
              <a:rPr lang="en-NZ" smtClean="0"/>
              <a:t>15/08/2017</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2056562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51718BE-C16D-440A-BBD8-6E0221A0F3B6}" type="datetimeFigureOut">
              <a:rPr lang="en-NZ" smtClean="0"/>
              <a:t>15/08/2017</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2147839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51718BE-C16D-440A-BBD8-6E0221A0F3B6}" type="datetimeFigureOut">
              <a:rPr lang="en-NZ" smtClean="0"/>
              <a:t>15/08/2017</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513260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51718BE-C16D-440A-BBD8-6E0221A0F3B6}" type="datetimeFigureOut">
              <a:rPr lang="en-NZ" smtClean="0"/>
              <a:t>15/08/2017</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2810822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718BE-C16D-440A-BBD8-6E0221A0F3B6}" type="datetimeFigureOut">
              <a:rPr lang="en-NZ" smtClean="0"/>
              <a:t>15/08/2017</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3422079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1718BE-C16D-440A-BBD8-6E0221A0F3B6}" type="datetimeFigureOut">
              <a:rPr lang="en-NZ" smtClean="0"/>
              <a:t>15/08/2017</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4130880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1718BE-C16D-440A-BBD8-6E0221A0F3B6}" type="datetimeFigureOut">
              <a:rPr lang="en-NZ" smtClean="0"/>
              <a:t>15/08/2017</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278650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51718BE-C16D-440A-BBD8-6E0221A0F3B6}" type="datetimeFigureOut">
              <a:rPr lang="en-NZ" smtClean="0"/>
              <a:t>15/08/2017</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2300061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51718BE-C16D-440A-BBD8-6E0221A0F3B6}" type="datetimeFigureOut">
              <a:rPr lang="en-NZ" smtClean="0"/>
              <a:t>15/08/2017</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38278E80-73DB-44F7-A8E0-B33FB1D4FBB8}" type="slidenum">
              <a:rPr lang="en-NZ" smtClean="0"/>
              <a:t>‹#›</a:t>
            </a:fld>
            <a:endParaRPr lang="en-NZ"/>
          </a:p>
        </p:txBody>
      </p:sp>
    </p:spTree>
    <p:extLst>
      <p:ext uri="{BB962C8B-B14F-4D97-AF65-F5344CB8AC3E}">
        <p14:creationId xmlns:p14="http://schemas.microsoft.com/office/powerpoint/2010/main" val="1963270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876726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031539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541734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607935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8" name="Footer Placeholder 7"/>
          <p:cNvSpPr>
            <a:spLocks noGrp="1"/>
          </p:cNvSpPr>
          <p:nvPr>
            <p:ph type="ftr" sz="quarter" idx="11"/>
          </p:nvPr>
        </p:nvSpPr>
        <p:spPr/>
        <p:txBody>
          <a:bodyPr/>
          <a:lstStyle/>
          <a:p>
            <a:endParaRPr lang="en-NZ">
              <a:solidFill>
                <a:prstClr val="black">
                  <a:tint val="75000"/>
                </a:prstClr>
              </a:solidFill>
            </a:endParaRPr>
          </a:p>
        </p:txBody>
      </p:sp>
      <p:sp>
        <p:nvSpPr>
          <p:cNvPr id="9" name="Slide Number Placeholder 8"/>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761318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4" name="Footer Placeholder 3"/>
          <p:cNvSpPr>
            <a:spLocks noGrp="1"/>
          </p:cNvSpPr>
          <p:nvPr>
            <p:ph type="ftr" sz="quarter" idx="11"/>
          </p:nvPr>
        </p:nvSpPr>
        <p:spPr/>
        <p:txBody>
          <a:bodyPr/>
          <a:lstStyle/>
          <a:p>
            <a:endParaRPr lang="en-NZ">
              <a:solidFill>
                <a:prstClr val="black">
                  <a:tint val="75000"/>
                </a:prstClr>
              </a:solidFill>
            </a:endParaRPr>
          </a:p>
        </p:txBody>
      </p:sp>
      <p:sp>
        <p:nvSpPr>
          <p:cNvPr id="5" name="Slide Number Placeholder 4"/>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4497913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3" name="Footer Placeholder 2"/>
          <p:cNvSpPr>
            <a:spLocks noGrp="1"/>
          </p:cNvSpPr>
          <p:nvPr>
            <p:ph type="ftr" sz="quarter" idx="11"/>
          </p:nvPr>
        </p:nvSpPr>
        <p:spPr/>
        <p:txBody>
          <a:bodyPr/>
          <a:lstStyle/>
          <a:p>
            <a:endParaRPr lang="en-NZ">
              <a:solidFill>
                <a:prstClr val="black">
                  <a:tint val="75000"/>
                </a:prstClr>
              </a:solidFill>
            </a:endParaRPr>
          </a:p>
        </p:txBody>
      </p:sp>
      <p:sp>
        <p:nvSpPr>
          <p:cNvPr id="4" name="Slide Number Placeholder 3"/>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221948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974280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894776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3555282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28908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7117693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514374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6587714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639438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8369103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8" name="Footer Placeholder 7"/>
          <p:cNvSpPr>
            <a:spLocks noGrp="1"/>
          </p:cNvSpPr>
          <p:nvPr>
            <p:ph type="ftr" sz="quarter" idx="11"/>
          </p:nvPr>
        </p:nvSpPr>
        <p:spPr/>
        <p:txBody>
          <a:bodyPr/>
          <a:lstStyle/>
          <a:p>
            <a:endParaRPr lang="en-NZ">
              <a:solidFill>
                <a:prstClr val="black">
                  <a:tint val="75000"/>
                </a:prstClr>
              </a:solidFill>
            </a:endParaRPr>
          </a:p>
        </p:txBody>
      </p:sp>
      <p:sp>
        <p:nvSpPr>
          <p:cNvPr id="9" name="Slide Number Placeholder 8"/>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9027382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4" name="Footer Placeholder 3"/>
          <p:cNvSpPr>
            <a:spLocks noGrp="1"/>
          </p:cNvSpPr>
          <p:nvPr>
            <p:ph type="ftr" sz="quarter" idx="11"/>
          </p:nvPr>
        </p:nvSpPr>
        <p:spPr/>
        <p:txBody>
          <a:bodyPr/>
          <a:lstStyle/>
          <a:p>
            <a:endParaRPr lang="en-NZ">
              <a:solidFill>
                <a:prstClr val="black">
                  <a:tint val="75000"/>
                </a:prstClr>
              </a:solidFill>
            </a:endParaRPr>
          </a:p>
        </p:txBody>
      </p:sp>
      <p:sp>
        <p:nvSpPr>
          <p:cNvPr id="5" name="Slide Number Placeholder 4"/>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232457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3" name="Footer Placeholder 2"/>
          <p:cNvSpPr>
            <a:spLocks noGrp="1"/>
          </p:cNvSpPr>
          <p:nvPr>
            <p:ph type="ftr" sz="quarter" idx="11"/>
          </p:nvPr>
        </p:nvSpPr>
        <p:spPr/>
        <p:txBody>
          <a:bodyPr/>
          <a:lstStyle/>
          <a:p>
            <a:endParaRPr lang="en-NZ">
              <a:solidFill>
                <a:prstClr val="black">
                  <a:tint val="75000"/>
                </a:prstClr>
              </a:solidFill>
            </a:endParaRPr>
          </a:p>
        </p:txBody>
      </p:sp>
      <p:sp>
        <p:nvSpPr>
          <p:cNvPr id="4" name="Slide Number Placeholder 3"/>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793503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0783853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3130743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4856569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0170264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90662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7337011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3838202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5121773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2523771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8" name="Footer Placeholder 7"/>
          <p:cNvSpPr>
            <a:spLocks noGrp="1"/>
          </p:cNvSpPr>
          <p:nvPr>
            <p:ph type="ftr" sz="quarter" idx="11"/>
          </p:nvPr>
        </p:nvSpPr>
        <p:spPr/>
        <p:txBody>
          <a:bodyPr/>
          <a:lstStyle/>
          <a:p>
            <a:endParaRPr lang="en-NZ">
              <a:solidFill>
                <a:prstClr val="black">
                  <a:tint val="75000"/>
                </a:prstClr>
              </a:solidFill>
            </a:endParaRPr>
          </a:p>
        </p:txBody>
      </p:sp>
      <p:sp>
        <p:nvSpPr>
          <p:cNvPr id="9" name="Slide Number Placeholder 8"/>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1345901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4" name="Footer Placeholder 3"/>
          <p:cNvSpPr>
            <a:spLocks noGrp="1"/>
          </p:cNvSpPr>
          <p:nvPr>
            <p:ph type="ftr" sz="quarter" idx="11"/>
          </p:nvPr>
        </p:nvSpPr>
        <p:spPr/>
        <p:txBody>
          <a:bodyPr/>
          <a:lstStyle/>
          <a:p>
            <a:endParaRPr lang="en-NZ">
              <a:solidFill>
                <a:prstClr val="black">
                  <a:tint val="75000"/>
                </a:prstClr>
              </a:solidFill>
            </a:endParaRPr>
          </a:p>
        </p:txBody>
      </p:sp>
      <p:sp>
        <p:nvSpPr>
          <p:cNvPr id="5" name="Slide Number Placeholder 4"/>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8808401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3" name="Footer Placeholder 2"/>
          <p:cNvSpPr>
            <a:spLocks noGrp="1"/>
          </p:cNvSpPr>
          <p:nvPr>
            <p:ph type="ftr" sz="quarter" idx="11"/>
          </p:nvPr>
        </p:nvSpPr>
        <p:spPr/>
        <p:txBody>
          <a:bodyPr/>
          <a:lstStyle/>
          <a:p>
            <a:endParaRPr lang="en-NZ">
              <a:solidFill>
                <a:prstClr val="black">
                  <a:tint val="75000"/>
                </a:prstClr>
              </a:solidFill>
            </a:endParaRPr>
          </a:p>
        </p:txBody>
      </p:sp>
      <p:sp>
        <p:nvSpPr>
          <p:cNvPr id="4" name="Slide Number Placeholder 3"/>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465721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477774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6192780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8211692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8217235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9981786"/>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3173739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053746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2656055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7747865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8" name="Footer Placeholder 7"/>
          <p:cNvSpPr>
            <a:spLocks noGrp="1"/>
          </p:cNvSpPr>
          <p:nvPr>
            <p:ph type="ftr" sz="quarter" idx="11"/>
          </p:nvPr>
        </p:nvSpPr>
        <p:spPr/>
        <p:txBody>
          <a:bodyPr/>
          <a:lstStyle/>
          <a:p>
            <a:endParaRPr lang="en-NZ">
              <a:solidFill>
                <a:prstClr val="black">
                  <a:tint val="75000"/>
                </a:prstClr>
              </a:solidFill>
            </a:endParaRPr>
          </a:p>
        </p:txBody>
      </p:sp>
      <p:sp>
        <p:nvSpPr>
          <p:cNvPr id="9" name="Slide Number Placeholder 8"/>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5988872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4" name="Footer Placeholder 3"/>
          <p:cNvSpPr>
            <a:spLocks noGrp="1"/>
          </p:cNvSpPr>
          <p:nvPr>
            <p:ph type="ftr" sz="quarter" idx="11"/>
          </p:nvPr>
        </p:nvSpPr>
        <p:spPr/>
        <p:txBody>
          <a:bodyPr/>
          <a:lstStyle/>
          <a:p>
            <a:endParaRPr lang="en-NZ">
              <a:solidFill>
                <a:prstClr val="black">
                  <a:tint val="75000"/>
                </a:prstClr>
              </a:solidFill>
            </a:endParaRPr>
          </a:p>
        </p:txBody>
      </p:sp>
      <p:sp>
        <p:nvSpPr>
          <p:cNvPr id="5" name="Slide Number Placeholder 4"/>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7548875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3" name="Footer Placeholder 2"/>
          <p:cNvSpPr>
            <a:spLocks noGrp="1"/>
          </p:cNvSpPr>
          <p:nvPr>
            <p:ph type="ftr" sz="quarter" idx="11"/>
          </p:nvPr>
        </p:nvSpPr>
        <p:spPr/>
        <p:txBody>
          <a:bodyPr/>
          <a:lstStyle/>
          <a:p>
            <a:endParaRPr lang="en-NZ">
              <a:solidFill>
                <a:prstClr val="black">
                  <a:tint val="75000"/>
                </a:prstClr>
              </a:solidFill>
            </a:endParaRPr>
          </a:p>
        </p:txBody>
      </p:sp>
      <p:sp>
        <p:nvSpPr>
          <p:cNvPr id="4" name="Slide Number Placeholder 3"/>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8182849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1040781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2615238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9084838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872731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5717044"/>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0845839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4762689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3663114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9303378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8" name="Footer Placeholder 7"/>
          <p:cNvSpPr>
            <a:spLocks noGrp="1"/>
          </p:cNvSpPr>
          <p:nvPr>
            <p:ph type="ftr" sz="quarter" idx="11"/>
          </p:nvPr>
        </p:nvSpPr>
        <p:spPr/>
        <p:txBody>
          <a:bodyPr/>
          <a:lstStyle/>
          <a:p>
            <a:endParaRPr lang="en-NZ">
              <a:solidFill>
                <a:prstClr val="black">
                  <a:tint val="75000"/>
                </a:prstClr>
              </a:solidFill>
            </a:endParaRPr>
          </a:p>
        </p:txBody>
      </p:sp>
      <p:sp>
        <p:nvSpPr>
          <p:cNvPr id="9" name="Slide Number Placeholder 8"/>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4120509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4" name="Footer Placeholder 3"/>
          <p:cNvSpPr>
            <a:spLocks noGrp="1"/>
          </p:cNvSpPr>
          <p:nvPr>
            <p:ph type="ftr" sz="quarter" idx="11"/>
          </p:nvPr>
        </p:nvSpPr>
        <p:spPr/>
        <p:txBody>
          <a:bodyPr/>
          <a:lstStyle/>
          <a:p>
            <a:endParaRPr lang="en-NZ">
              <a:solidFill>
                <a:prstClr val="black">
                  <a:tint val="75000"/>
                </a:prstClr>
              </a:solidFill>
            </a:endParaRPr>
          </a:p>
        </p:txBody>
      </p:sp>
      <p:sp>
        <p:nvSpPr>
          <p:cNvPr id="5" name="Slide Number Placeholder 4"/>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7424612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3" name="Footer Placeholder 2"/>
          <p:cNvSpPr>
            <a:spLocks noGrp="1"/>
          </p:cNvSpPr>
          <p:nvPr>
            <p:ph type="ftr" sz="quarter" idx="11"/>
          </p:nvPr>
        </p:nvSpPr>
        <p:spPr/>
        <p:txBody>
          <a:bodyPr/>
          <a:lstStyle/>
          <a:p>
            <a:endParaRPr lang="en-NZ">
              <a:solidFill>
                <a:prstClr val="black">
                  <a:tint val="75000"/>
                </a:prstClr>
              </a:solidFill>
            </a:endParaRPr>
          </a:p>
        </p:txBody>
      </p:sp>
      <p:sp>
        <p:nvSpPr>
          <p:cNvPr id="4" name="Slide Number Placeholder 3"/>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1307954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73201806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7681060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2745731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3581440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14413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9403377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3934368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6946906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69704801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8" name="Footer Placeholder 7"/>
          <p:cNvSpPr>
            <a:spLocks noGrp="1"/>
          </p:cNvSpPr>
          <p:nvPr>
            <p:ph type="ftr" sz="quarter" idx="11"/>
          </p:nvPr>
        </p:nvSpPr>
        <p:spPr/>
        <p:txBody>
          <a:bodyPr/>
          <a:lstStyle/>
          <a:p>
            <a:endParaRPr lang="en-NZ">
              <a:solidFill>
                <a:prstClr val="black">
                  <a:tint val="75000"/>
                </a:prstClr>
              </a:solidFill>
            </a:endParaRPr>
          </a:p>
        </p:txBody>
      </p:sp>
      <p:sp>
        <p:nvSpPr>
          <p:cNvPr id="9" name="Slide Number Placeholder 8"/>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5559313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4" name="Footer Placeholder 3"/>
          <p:cNvSpPr>
            <a:spLocks noGrp="1"/>
          </p:cNvSpPr>
          <p:nvPr>
            <p:ph type="ftr" sz="quarter" idx="11"/>
          </p:nvPr>
        </p:nvSpPr>
        <p:spPr/>
        <p:txBody>
          <a:bodyPr/>
          <a:lstStyle/>
          <a:p>
            <a:endParaRPr lang="en-NZ">
              <a:solidFill>
                <a:prstClr val="black">
                  <a:tint val="75000"/>
                </a:prstClr>
              </a:solidFill>
            </a:endParaRPr>
          </a:p>
        </p:txBody>
      </p:sp>
      <p:sp>
        <p:nvSpPr>
          <p:cNvPr id="5" name="Slide Number Placeholder 4"/>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7521888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3" name="Footer Placeholder 2"/>
          <p:cNvSpPr>
            <a:spLocks noGrp="1"/>
          </p:cNvSpPr>
          <p:nvPr>
            <p:ph type="ftr" sz="quarter" idx="11"/>
          </p:nvPr>
        </p:nvSpPr>
        <p:spPr/>
        <p:txBody>
          <a:bodyPr/>
          <a:lstStyle/>
          <a:p>
            <a:endParaRPr lang="en-NZ">
              <a:solidFill>
                <a:prstClr val="black">
                  <a:tint val="75000"/>
                </a:prstClr>
              </a:solidFill>
            </a:endParaRPr>
          </a:p>
        </p:txBody>
      </p:sp>
      <p:sp>
        <p:nvSpPr>
          <p:cNvPr id="4" name="Slide Number Placeholder 3"/>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4745155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4730907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4501402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7122483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0950494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92343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00479761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51699118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N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0598681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58328803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N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8" name="Footer Placeholder 7"/>
          <p:cNvSpPr>
            <a:spLocks noGrp="1"/>
          </p:cNvSpPr>
          <p:nvPr>
            <p:ph type="ftr" sz="quarter" idx="11"/>
          </p:nvPr>
        </p:nvSpPr>
        <p:spPr/>
        <p:txBody>
          <a:bodyPr/>
          <a:lstStyle/>
          <a:p>
            <a:endParaRPr lang="en-NZ">
              <a:solidFill>
                <a:prstClr val="black">
                  <a:tint val="75000"/>
                </a:prstClr>
              </a:solidFill>
            </a:endParaRPr>
          </a:p>
        </p:txBody>
      </p:sp>
      <p:sp>
        <p:nvSpPr>
          <p:cNvPr id="9" name="Slide Number Placeholder 8"/>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5996683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4" name="Footer Placeholder 3"/>
          <p:cNvSpPr>
            <a:spLocks noGrp="1"/>
          </p:cNvSpPr>
          <p:nvPr>
            <p:ph type="ftr" sz="quarter" idx="11"/>
          </p:nvPr>
        </p:nvSpPr>
        <p:spPr/>
        <p:txBody>
          <a:bodyPr/>
          <a:lstStyle/>
          <a:p>
            <a:endParaRPr lang="en-NZ">
              <a:solidFill>
                <a:prstClr val="black">
                  <a:tint val="75000"/>
                </a:prstClr>
              </a:solidFill>
            </a:endParaRPr>
          </a:p>
        </p:txBody>
      </p:sp>
      <p:sp>
        <p:nvSpPr>
          <p:cNvPr id="5" name="Slide Number Placeholder 4"/>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5232033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3" name="Footer Placeholder 2"/>
          <p:cNvSpPr>
            <a:spLocks noGrp="1"/>
          </p:cNvSpPr>
          <p:nvPr>
            <p:ph type="ftr" sz="quarter" idx="11"/>
          </p:nvPr>
        </p:nvSpPr>
        <p:spPr/>
        <p:txBody>
          <a:bodyPr/>
          <a:lstStyle/>
          <a:p>
            <a:endParaRPr lang="en-NZ">
              <a:solidFill>
                <a:prstClr val="black">
                  <a:tint val="75000"/>
                </a:prstClr>
              </a:solidFill>
            </a:endParaRPr>
          </a:p>
        </p:txBody>
      </p:sp>
      <p:sp>
        <p:nvSpPr>
          <p:cNvPr id="4" name="Slide Number Placeholder 3"/>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637130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6394613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N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6" name="Footer Placeholder 5"/>
          <p:cNvSpPr>
            <a:spLocks noGrp="1"/>
          </p:cNvSpPr>
          <p:nvPr>
            <p:ph type="ftr" sz="quarter" idx="11"/>
          </p:nvPr>
        </p:nvSpPr>
        <p:spPr/>
        <p:txBody>
          <a:bodyPr/>
          <a:lstStyle/>
          <a:p>
            <a:endParaRPr lang="en-NZ">
              <a:solidFill>
                <a:prstClr val="black">
                  <a:tint val="75000"/>
                </a:prstClr>
              </a:solidFill>
            </a:endParaRPr>
          </a:p>
        </p:txBody>
      </p:sp>
      <p:sp>
        <p:nvSpPr>
          <p:cNvPr id="7" name="Slide Number Placeholder 6"/>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91277555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2959273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11"/>
          </p:nvPr>
        </p:nvSpPr>
        <p:spPr/>
        <p:txBody>
          <a:bodyPr/>
          <a:lstStyle/>
          <a:p>
            <a:endParaRPr lang="en-NZ">
              <a:solidFill>
                <a:prstClr val="black">
                  <a:tint val="75000"/>
                </a:prstClr>
              </a:solidFill>
            </a:endParaRPr>
          </a:p>
        </p:txBody>
      </p:sp>
      <p:sp>
        <p:nvSpPr>
          <p:cNvPr id="6" name="Slide Number Placeholder 5"/>
          <p:cNvSpPr>
            <a:spLocks noGrp="1"/>
          </p:cNvSpPr>
          <p:nvPr>
            <p:ph type="sldNum" sz="quarter" idx="12"/>
          </p:nvPr>
        </p:nvSpPr>
        <p:spPr/>
        <p:txBody>
          <a:body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920725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8.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718BE-C16D-440A-BBD8-6E0221A0F3B6}" type="datetimeFigureOut">
              <a:rPr lang="en-NZ" smtClean="0"/>
              <a:t>15/08/2017</a:t>
            </a:fld>
            <a:endParaRPr lang="en-N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278E80-73DB-44F7-A8E0-B33FB1D4FBB8}" type="slidenum">
              <a:rPr lang="en-NZ" smtClean="0"/>
              <a:t>‹#›</a:t>
            </a:fld>
            <a:endParaRPr lang="en-NZ"/>
          </a:p>
        </p:txBody>
      </p:sp>
    </p:spTree>
    <p:extLst>
      <p:ext uri="{BB962C8B-B14F-4D97-AF65-F5344CB8AC3E}">
        <p14:creationId xmlns:p14="http://schemas.microsoft.com/office/powerpoint/2010/main" val="3661827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2228291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87695335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277708656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93519013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06573357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1B034-A360-474C-9646-31096B2B8749}"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81766-6B2C-45F2-AD94-F91A10AE4B6C}"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360794034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N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65C2F-088F-4597-ABE1-EDA86CAA1F22}" type="datetimeFigureOut">
              <a:rPr lang="en-NZ" smtClean="0">
                <a:solidFill>
                  <a:prstClr val="black">
                    <a:tint val="75000"/>
                  </a:prstClr>
                </a:solidFill>
              </a:rPr>
              <a:pPr/>
              <a:t>15/08/2017</a:t>
            </a:fld>
            <a:endParaRPr lang="en-NZ">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15DE38-71DE-4E85-BF91-FB518233A37E}" type="slidenum">
              <a:rPr lang="en-NZ" smtClean="0">
                <a:solidFill>
                  <a:prstClr val="black">
                    <a:tint val="75000"/>
                  </a:prstClr>
                </a:solidFill>
              </a:rPr>
              <a:pPr/>
              <a:t>‹#›</a:t>
            </a:fld>
            <a:endParaRPr lang="en-NZ">
              <a:solidFill>
                <a:prstClr val="black">
                  <a:tint val="75000"/>
                </a:prstClr>
              </a:solidFill>
            </a:endParaRPr>
          </a:p>
        </p:txBody>
      </p:sp>
    </p:spTree>
    <p:extLst>
      <p:ext uri="{BB962C8B-B14F-4D97-AF65-F5344CB8AC3E}">
        <p14:creationId xmlns:p14="http://schemas.microsoft.com/office/powerpoint/2010/main" val="188729599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0.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6.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4.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8.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78.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8.xml"/><Relationship Id="rId5" Type="http://schemas.openxmlformats.org/officeDocument/2006/relationships/image" Target="../media/image23.jp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83.xml"/><Relationship Id="rId5" Type="http://schemas.openxmlformats.org/officeDocument/2006/relationships/image" Target="../media/image26.jp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90.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8246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8304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76" y="511341"/>
            <a:ext cx="11298156" cy="5903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3397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5" name="Picture 24"/>
          <p:cNvPicPr>
            <a:picLocks noChangeAspect="1" noChangeArrowheads="1"/>
          </p:cNvPicPr>
          <p:nvPr/>
        </p:nvPicPr>
        <p:blipFill>
          <a:blip r:embed="rId3" cstate="print">
            <a:extLst>
              <a:ext uri="{28A0092B-C50C-407E-A947-70E740481C1C}">
                <a14:useLocalDpi xmlns:a14="http://schemas.microsoft.com/office/drawing/2010/main" val="0"/>
              </a:ext>
            </a:extLst>
          </a:blip>
          <a:srcRect r="2325"/>
          <a:stretch>
            <a:fillRect/>
          </a:stretch>
        </p:blipFill>
        <p:spPr bwMode="auto">
          <a:xfrm>
            <a:off x="335207" y="150744"/>
            <a:ext cx="7878292" cy="46085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335207" y="1805825"/>
            <a:ext cx="8252885" cy="4738194"/>
          </a:xfrm>
          <a:prstGeom prst="rect">
            <a:avLst/>
          </a:prstGeom>
        </p:spPr>
      </p:pic>
      <p:pic>
        <p:nvPicPr>
          <p:cNvPr id="1026" name="Picture 23"/>
          <p:cNvPicPr>
            <a:picLocks noChangeAspect="1" noChangeArrowheads="1"/>
          </p:cNvPicPr>
          <p:nvPr/>
        </p:nvPicPr>
        <p:blipFill>
          <a:blip r:embed="rId5" cstate="print">
            <a:extLst>
              <a:ext uri="{28A0092B-C50C-407E-A947-70E740481C1C}">
                <a14:useLocalDpi xmlns:a14="http://schemas.microsoft.com/office/drawing/2010/main" val="0"/>
              </a:ext>
            </a:extLst>
          </a:blip>
          <a:srcRect r="18381"/>
          <a:stretch>
            <a:fillRect/>
          </a:stretch>
        </p:blipFill>
        <p:spPr bwMode="auto">
          <a:xfrm>
            <a:off x="5570581" y="138101"/>
            <a:ext cx="6621419" cy="264404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stretch>
            <a:fillRect/>
          </a:stretch>
        </p:blipFill>
        <p:spPr>
          <a:xfrm>
            <a:off x="996763" y="0"/>
            <a:ext cx="9582526" cy="6858000"/>
          </a:xfrm>
          <a:prstGeom prst="rect">
            <a:avLst/>
          </a:prstGeom>
        </p:spPr>
      </p:pic>
    </p:spTree>
    <p:extLst>
      <p:ext uri="{BB962C8B-B14F-4D97-AF65-F5344CB8AC3E}">
        <p14:creationId xmlns:p14="http://schemas.microsoft.com/office/powerpoint/2010/main" val="70378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02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23082" y="232013"/>
            <a:ext cx="11297490" cy="5619014"/>
          </a:xfrm>
          <a:prstGeom prst="rect">
            <a:avLst/>
          </a:prstGeom>
        </p:spPr>
      </p:pic>
      <p:pic>
        <p:nvPicPr>
          <p:cNvPr id="8" name="Picture 7"/>
          <p:cNvPicPr>
            <a:picLocks noChangeAspect="1"/>
          </p:cNvPicPr>
          <p:nvPr/>
        </p:nvPicPr>
        <p:blipFill>
          <a:blip r:embed="rId4"/>
          <a:stretch>
            <a:fillRect/>
          </a:stretch>
        </p:blipFill>
        <p:spPr>
          <a:xfrm>
            <a:off x="601152" y="0"/>
            <a:ext cx="7836380" cy="6785654"/>
          </a:xfrm>
          <a:prstGeom prst="rect">
            <a:avLst/>
          </a:prstGeom>
        </p:spPr>
      </p:pic>
    </p:spTree>
    <p:extLst>
      <p:ext uri="{BB962C8B-B14F-4D97-AF65-F5344CB8AC3E}">
        <p14:creationId xmlns:p14="http://schemas.microsoft.com/office/powerpoint/2010/main" val="7759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6"/>
                                        </p:tgtEl>
                                      </p:cBhvr>
                                    </p:animEffect>
                                    <p:set>
                                      <p:cBhvr>
                                        <p:cTn id="14"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179551" y="425428"/>
            <a:ext cx="6012449" cy="5614764"/>
          </a:xfrm>
          <a:prstGeom prst="rect">
            <a:avLst/>
          </a:prstGeom>
        </p:spPr>
      </p:pic>
      <p:pic>
        <p:nvPicPr>
          <p:cNvPr id="3" name="Picture 2"/>
          <p:cNvPicPr>
            <a:picLocks noChangeAspect="1"/>
          </p:cNvPicPr>
          <p:nvPr/>
        </p:nvPicPr>
        <p:blipFill rotWithShape="1">
          <a:blip r:embed="rId4"/>
          <a:srcRect l="5120" r="2007"/>
          <a:stretch/>
        </p:blipFill>
        <p:spPr>
          <a:xfrm>
            <a:off x="231820" y="342834"/>
            <a:ext cx="5947731" cy="5697358"/>
          </a:xfrm>
          <a:prstGeom prst="rect">
            <a:avLst/>
          </a:prstGeom>
        </p:spPr>
      </p:pic>
    </p:spTree>
    <p:extLst>
      <p:ext uri="{BB962C8B-B14F-4D97-AF65-F5344CB8AC3E}">
        <p14:creationId xmlns:p14="http://schemas.microsoft.com/office/powerpoint/2010/main" val="225557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14057"/>
          <a:stretch/>
        </p:blipFill>
        <p:spPr>
          <a:xfrm>
            <a:off x="418836" y="223023"/>
            <a:ext cx="5070236" cy="2999679"/>
          </a:xfrm>
          <a:prstGeom prst="rect">
            <a:avLst/>
          </a:prstGeom>
          <a:ln w="3175">
            <a:solidFill>
              <a:schemeClr val="tx1"/>
            </a:solidFill>
          </a:ln>
        </p:spPr>
      </p:pic>
      <p:pic>
        <p:nvPicPr>
          <p:cNvPr id="3" name="Picture 2"/>
          <p:cNvPicPr>
            <a:picLocks noChangeAspect="1"/>
          </p:cNvPicPr>
          <p:nvPr/>
        </p:nvPicPr>
        <p:blipFill rotWithShape="1">
          <a:blip r:embed="rId4"/>
          <a:srcRect l="6784" t="676" r="5591"/>
          <a:stretch/>
        </p:blipFill>
        <p:spPr>
          <a:xfrm>
            <a:off x="5823608" y="223023"/>
            <a:ext cx="6155569" cy="5691537"/>
          </a:xfrm>
          <a:prstGeom prst="rect">
            <a:avLst/>
          </a:prstGeom>
          <a:ln w="3175">
            <a:solidFill>
              <a:schemeClr val="tx1"/>
            </a:solidFill>
          </a:ln>
        </p:spPr>
      </p:pic>
      <p:pic>
        <p:nvPicPr>
          <p:cNvPr id="4" name="Picture 3"/>
          <p:cNvPicPr>
            <a:picLocks noChangeAspect="1"/>
          </p:cNvPicPr>
          <p:nvPr/>
        </p:nvPicPr>
        <p:blipFill>
          <a:blip r:embed="rId5"/>
          <a:stretch>
            <a:fillRect/>
          </a:stretch>
        </p:blipFill>
        <p:spPr>
          <a:xfrm>
            <a:off x="1390356" y="3367668"/>
            <a:ext cx="4098716" cy="3409252"/>
          </a:xfrm>
          <a:prstGeom prst="rect">
            <a:avLst/>
          </a:prstGeom>
          <a:ln w="3175">
            <a:solidFill>
              <a:schemeClr val="tx1"/>
            </a:solidFill>
          </a:ln>
        </p:spPr>
      </p:pic>
    </p:spTree>
    <p:extLst>
      <p:ext uri="{BB962C8B-B14F-4D97-AF65-F5344CB8AC3E}">
        <p14:creationId xmlns:p14="http://schemas.microsoft.com/office/powerpoint/2010/main" val="2205513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50930" y="112143"/>
            <a:ext cx="10522811" cy="6566646"/>
          </a:xfrm>
          <a:prstGeom prst="rect">
            <a:avLst/>
          </a:prstGeom>
        </p:spPr>
      </p:pic>
      <p:pic>
        <p:nvPicPr>
          <p:cNvPr id="5" name="Picture 4"/>
          <p:cNvPicPr>
            <a:picLocks noChangeAspect="1"/>
          </p:cNvPicPr>
          <p:nvPr/>
        </p:nvPicPr>
        <p:blipFill>
          <a:blip r:embed="rId4"/>
          <a:stretch>
            <a:fillRect/>
          </a:stretch>
        </p:blipFill>
        <p:spPr>
          <a:xfrm>
            <a:off x="750931" y="23664"/>
            <a:ext cx="11258932" cy="6739333"/>
          </a:xfrm>
          <a:prstGeom prst="rect">
            <a:avLst/>
          </a:prstGeom>
        </p:spPr>
      </p:pic>
    </p:spTree>
    <p:extLst>
      <p:ext uri="{BB962C8B-B14F-4D97-AF65-F5344CB8AC3E}">
        <p14:creationId xmlns:p14="http://schemas.microsoft.com/office/powerpoint/2010/main" val="315878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8060" y="33817"/>
            <a:ext cx="6188926" cy="6831174"/>
          </a:xfrm>
          <a:prstGeom prst="rect">
            <a:avLst/>
          </a:prstGeom>
          <a:ln w="6350">
            <a:solidFill>
              <a:schemeClr val="tx1"/>
            </a:solidFill>
          </a:ln>
        </p:spPr>
      </p:pic>
      <p:sp>
        <p:nvSpPr>
          <p:cNvPr id="27" name="Rectangle 40"/>
          <p:cNvSpPr>
            <a:spLocks noChangeArrowheads="1"/>
          </p:cNvSpPr>
          <p:nvPr/>
        </p:nvSpPr>
        <p:spPr bwMode="auto">
          <a:xfrm>
            <a:off x="0" y="3657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solidFill>
                <a:prstClr val="black"/>
              </a:solidFill>
            </a:endParaRPr>
          </a:p>
        </p:txBody>
      </p:sp>
      <p:pic>
        <p:nvPicPr>
          <p:cNvPr id="28" name="Picture 27"/>
          <p:cNvPicPr>
            <a:picLocks noChangeAspect="1"/>
          </p:cNvPicPr>
          <p:nvPr/>
        </p:nvPicPr>
        <p:blipFill rotWithShape="1">
          <a:blip r:embed="rId4"/>
          <a:srcRect l="6068" t="6144" r="5793"/>
          <a:stretch/>
        </p:blipFill>
        <p:spPr>
          <a:xfrm>
            <a:off x="967721" y="-10788"/>
            <a:ext cx="10764432" cy="6868788"/>
          </a:xfrm>
          <a:prstGeom prst="rect">
            <a:avLst/>
          </a:prstGeom>
        </p:spPr>
      </p:pic>
    </p:spTree>
    <p:extLst>
      <p:ext uri="{BB962C8B-B14F-4D97-AF65-F5344CB8AC3E}">
        <p14:creationId xmlns:p14="http://schemas.microsoft.com/office/powerpoint/2010/main" val="243655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43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71848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62553" y="1371150"/>
            <a:ext cx="7006701" cy="4823910"/>
          </a:xfrm>
          <a:prstGeom prst="rect">
            <a:avLst/>
          </a:prstGeom>
        </p:spPr>
      </p:pic>
      <p:pic>
        <p:nvPicPr>
          <p:cNvPr id="3" name="Picture 2"/>
          <p:cNvPicPr>
            <a:picLocks noChangeAspect="1"/>
          </p:cNvPicPr>
          <p:nvPr/>
        </p:nvPicPr>
        <p:blipFill>
          <a:blip r:embed="rId4"/>
          <a:stretch>
            <a:fillRect/>
          </a:stretch>
        </p:blipFill>
        <p:spPr>
          <a:xfrm>
            <a:off x="4367365" y="217447"/>
            <a:ext cx="6109367" cy="6478289"/>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r="39944"/>
          <a:stretch/>
        </p:blipFill>
        <p:spPr>
          <a:xfrm>
            <a:off x="166116" y="108474"/>
            <a:ext cx="3800094" cy="762000"/>
          </a:xfrm>
          <a:prstGeom prst="rect">
            <a:avLst/>
          </a:prstGeom>
        </p:spPr>
      </p:pic>
    </p:spTree>
    <p:extLst>
      <p:ext uri="{BB962C8B-B14F-4D97-AF65-F5344CB8AC3E}">
        <p14:creationId xmlns:p14="http://schemas.microsoft.com/office/powerpoint/2010/main" val="180275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42900" y="1099403"/>
            <a:ext cx="9779317" cy="5153120"/>
          </a:xfrm>
          <a:prstGeom prst="rect">
            <a:avLst/>
          </a:prstGeom>
        </p:spPr>
      </p:pic>
      <p:pic>
        <p:nvPicPr>
          <p:cNvPr id="2" name="Picture 1"/>
          <p:cNvPicPr>
            <a:picLocks noChangeAspect="1"/>
          </p:cNvPicPr>
          <p:nvPr/>
        </p:nvPicPr>
        <p:blipFill>
          <a:blip r:embed="rId4"/>
          <a:stretch>
            <a:fillRect/>
          </a:stretch>
        </p:blipFill>
        <p:spPr>
          <a:xfrm>
            <a:off x="1737360" y="1099403"/>
            <a:ext cx="9883140" cy="552999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00" y="247650"/>
            <a:ext cx="11553507" cy="735330"/>
          </a:xfrm>
          <a:prstGeom prst="rect">
            <a:avLst/>
          </a:prstGeom>
        </p:spPr>
      </p:pic>
    </p:spTree>
    <p:extLst>
      <p:ext uri="{BB962C8B-B14F-4D97-AF65-F5344CB8AC3E}">
        <p14:creationId xmlns:p14="http://schemas.microsoft.com/office/powerpoint/2010/main" val="398717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69290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99474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6169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FC1B363A820E248BADB96A24342C7BF" ma:contentTypeVersion="0" ma:contentTypeDescription="Create a new document." ma:contentTypeScope="" ma:versionID="9fe31b3afc4f4ab33f8c523c0d260c2d">
  <xsd:schema xmlns:xsd="http://www.w3.org/2001/XMLSchema" xmlns:xs="http://www.w3.org/2001/XMLSchema" xmlns:p="http://schemas.microsoft.com/office/2006/metadata/properties" targetNamespace="http://schemas.microsoft.com/office/2006/metadata/properties" ma:root="true" ma:fieldsID="9151ed65a3eacfe8c5bd876045b5345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E1A9CF-29B7-43D1-8975-F1B950323BC6}">
  <ds:schemaRefs>
    <ds:schemaRef ds:uri="http://purl.org/dc/terms/"/>
    <ds:schemaRef ds:uri="http://schemas.openxmlformats.org/package/2006/metadata/core-properties"/>
    <ds:schemaRef ds:uri="http://purl.org/dc/elements/1.1/"/>
    <ds:schemaRef ds:uri="http://www.w3.org/XML/1998/namespace"/>
    <ds:schemaRef ds:uri="http://schemas.microsoft.com/office/2006/documentManagement/types"/>
    <ds:schemaRef ds:uri="http://purl.org/dc/dcmityp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472DCC4-10E2-4352-B488-5AC7A0C1B6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D4EF73DA-D3A4-4F57-9EA2-53BA11EE98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1662</TotalTime>
  <Words>1376</Words>
  <Application>Microsoft Office PowerPoint</Application>
  <PresentationFormat>Widescreen</PresentationFormat>
  <Paragraphs>84</Paragraphs>
  <Slides>16</Slides>
  <Notes>16</Notes>
  <HiddenSlides>0</HiddenSlides>
  <MMClips>0</MMClips>
  <ScaleCrop>false</ScaleCrop>
  <HeadingPairs>
    <vt:vector size="6" baseType="variant">
      <vt:variant>
        <vt:lpstr>Fonts Used</vt:lpstr>
      </vt:variant>
      <vt:variant>
        <vt:i4>3</vt:i4>
      </vt:variant>
      <vt:variant>
        <vt:lpstr>Theme</vt:lpstr>
      </vt:variant>
      <vt:variant>
        <vt:i4>8</vt:i4>
      </vt:variant>
      <vt:variant>
        <vt:lpstr>Slide Titles</vt:lpstr>
      </vt:variant>
      <vt:variant>
        <vt:i4>16</vt:i4>
      </vt:variant>
    </vt:vector>
  </HeadingPairs>
  <TitlesOfParts>
    <vt:vector size="27" baseType="lpstr">
      <vt:lpstr>Arial</vt:lpstr>
      <vt:lpstr>Calibri</vt:lpstr>
      <vt:lpstr>Calibri Light</vt:lpstr>
      <vt:lpstr>Office Theme</vt:lpstr>
      <vt:lpstr>1_Office Theme</vt:lpstr>
      <vt:lpstr>2_Office Theme</vt:lpstr>
      <vt:lpstr>3_Office Theme</vt:lpstr>
      <vt:lpstr>4_Office Theme</vt:lpstr>
      <vt:lpstr>5_Office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AUT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Luqman Hayes</dc:creator>
  <cp:lastModifiedBy>Luqman Hayes</cp:lastModifiedBy>
  <cp:revision>32</cp:revision>
  <cp:lastPrinted>2017-08-14T23:16:23Z</cp:lastPrinted>
  <dcterms:created xsi:type="dcterms:W3CDTF">2017-08-07T00:37:44Z</dcterms:created>
  <dcterms:modified xsi:type="dcterms:W3CDTF">2017-08-15T00:25:12Z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0x0101008FC1B363A820E248BADB96A24342C7BF</vt:lpwstr>
  </property>
</Properties>
</file>