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7" r:id="rId2"/>
    <p:sldId id="256" r:id="rId3"/>
    <p:sldId id="276" r:id="rId4"/>
    <p:sldId id="278" r:id="rId5"/>
    <p:sldId id="304" r:id="rId6"/>
    <p:sldId id="298" r:id="rId7"/>
    <p:sldId id="281" r:id="rId8"/>
    <p:sldId id="305" r:id="rId9"/>
    <p:sldId id="303" r:id="rId10"/>
    <p:sldId id="297" r:id="rId11"/>
    <p:sldId id="306" r:id="rId12"/>
    <p:sldId id="301" r:id="rId13"/>
    <p:sldId id="302"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Lst>
  <p:sldSz cx="9144000" cy="5148263"/>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422" autoAdjust="0"/>
    <p:restoredTop sz="67194" autoAdjust="0"/>
  </p:normalViewPr>
  <p:slideViewPr>
    <p:cSldViewPr snapToGrid="0" snapToObjects="1">
      <p:cViewPr>
        <p:scale>
          <a:sx n="70" d="100"/>
          <a:sy n="70" d="100"/>
        </p:scale>
        <p:origin x="-2130" y="-270"/>
      </p:cViewPr>
      <p:guideLst>
        <p:guide orient="horz" pos="1622"/>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654FFAA4-67AF-41C6-85E3-19B0D45E9CB0}" type="datetimeFigureOut">
              <a:rPr lang="en-AU" smtClean="0"/>
              <a:t>20/01/2015</a:t>
            </a:fld>
            <a:endParaRPr lang="en-AU"/>
          </a:p>
        </p:txBody>
      </p:sp>
      <p:sp>
        <p:nvSpPr>
          <p:cNvPr id="4" name="Slide Image Placeholder 3"/>
          <p:cNvSpPr>
            <a:spLocks noGrp="1" noRot="1" noChangeAspect="1"/>
          </p:cNvSpPr>
          <p:nvPr>
            <p:ph type="sldImg" idx="2"/>
          </p:nvPr>
        </p:nvSpPr>
        <p:spPr>
          <a:xfrm>
            <a:off x="95250" y="746125"/>
            <a:ext cx="6615113"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4CD6CE89-AB10-4C19-BE3F-59D9CB34182B}" type="slidenum">
              <a:rPr lang="en-AU" smtClean="0"/>
              <a:t>‹#›</a:t>
            </a:fld>
            <a:endParaRPr lang="en-AU"/>
          </a:p>
        </p:txBody>
      </p:sp>
    </p:spTree>
    <p:extLst>
      <p:ext uri="{BB962C8B-B14F-4D97-AF65-F5344CB8AC3E}">
        <p14:creationId xmlns:p14="http://schemas.microsoft.com/office/powerpoint/2010/main" val="2357824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nhmrc.gov.au/_files_nhmrc/file/grants/funding/funded/manage/policy/direct_research_costs.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95250" y="746125"/>
            <a:ext cx="6615113" cy="37258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0562" y="4721186"/>
            <a:ext cx="5444489" cy="4472702"/>
          </a:xfrm>
          <a:prstGeom prst="rect">
            <a:avLst/>
          </a:prstGeom>
        </p:spPr>
        <p:txBody>
          <a:bodyPr lIns="91425" tIns="91425" rIns="91425" bIns="91425" anchor="t" anchorCtr="0">
            <a:noAutofit/>
          </a:bodyPr>
          <a:lstStyle/>
          <a:p>
            <a:endParaRPr dirty="0"/>
          </a:p>
        </p:txBody>
      </p:sp>
    </p:spTree>
    <p:extLst>
      <p:ext uri="{BB962C8B-B14F-4D97-AF65-F5344CB8AC3E}">
        <p14:creationId xmlns:p14="http://schemas.microsoft.com/office/powerpoint/2010/main" val="3043100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 this session today I am going to outline some of the history, and recent developments in OA policies from an international perspective. Paula will then look at the Australian-specific context, and how you can comply with the mandates.</a:t>
            </a:r>
          </a:p>
        </p:txBody>
      </p:sp>
      <p:sp>
        <p:nvSpPr>
          <p:cNvPr id="4" name="Slide Number Placeholder 3"/>
          <p:cNvSpPr>
            <a:spLocks noGrp="1"/>
          </p:cNvSpPr>
          <p:nvPr>
            <p:ph type="sldNum" sz="quarter" idx="10"/>
          </p:nvPr>
        </p:nvSpPr>
        <p:spPr/>
        <p:txBody>
          <a:bodyPr/>
          <a:lstStyle/>
          <a:p>
            <a:fld id="{4CD6CE89-AB10-4C19-BE3F-59D9CB34182B}" type="slidenum">
              <a:rPr lang="en-AU" smtClean="0"/>
              <a:t>2</a:t>
            </a:fld>
            <a:endParaRPr lang="en-AU"/>
          </a:p>
        </p:txBody>
      </p:sp>
    </p:spTree>
    <p:extLst>
      <p:ext uri="{BB962C8B-B14F-4D97-AF65-F5344CB8AC3E}">
        <p14:creationId xmlns:p14="http://schemas.microsoft.com/office/powerpoint/2010/main" val="1930263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the area of peer reviewed research publications, open access simply means that a version of the full-text is available online without password or payment being required for access. The term open access describes the nature of access, rather than a specific business model, licence or type of content.</a:t>
            </a:r>
          </a:p>
          <a:p>
            <a:endParaRPr lang="en-AU" dirty="0" smtClean="0"/>
          </a:p>
          <a:p>
            <a:r>
              <a:rPr lang="en-AU" dirty="0" smtClean="0"/>
              <a:t>Under the traditional publishing model journal publishers charge readers to access the content of the journal. This might be as pay per view, where a single article can be read, generally costing in the vicinity of $30-$40 per article. It may also be in the form of journal subscriptions, which can vary enormously in price. The most expensive journal subscription I was able to locate was the Journal of Comparative Neurology; 24 issues per year at a cost of USD $30000 pa, $36000 for online and print.</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3</a:t>
            </a:fld>
            <a:endParaRPr lang="en-AU"/>
          </a:p>
        </p:txBody>
      </p:sp>
    </p:spTree>
    <p:extLst>
      <p:ext uri="{BB962C8B-B14F-4D97-AF65-F5344CB8AC3E}">
        <p14:creationId xmlns:p14="http://schemas.microsoft.com/office/powerpoint/2010/main" val="3886750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Budapest Open Access</a:t>
            </a:r>
            <a:r>
              <a:rPr lang="en-AU" baseline="0" dirty="0" smtClean="0"/>
              <a:t> Initiative is a public statement of principles relating to open access to research literature. It arose from a meeting by the Open Society Foundation in December 2001 and has risen to somewhat of a landmark of the OA movement. The statement includes one of the most commonly used definitions of open access and it also nicely captures what the open access movement is seeking to achieve:</a:t>
            </a:r>
          </a:p>
          <a:p>
            <a:endParaRPr lang="en-AU" baseline="0" dirty="0" smtClean="0"/>
          </a:p>
          <a:p>
            <a:r>
              <a:rPr lang="en-AU" baseline="0" dirty="0" smtClean="0"/>
              <a:t>The old tradition referred to is the </a:t>
            </a:r>
            <a:r>
              <a:rPr lang="en-AU" i="1" dirty="0" smtClean="0"/>
              <a:t>willingness of scientists and scholars to publish the fruits of their research in scholarly journals without payment, for the sake of inquiry and knowledge. The new technology is the internet. </a:t>
            </a:r>
          </a:p>
          <a:p>
            <a:endParaRPr lang="en-AU" i="1" dirty="0" smtClean="0"/>
          </a:p>
          <a:p>
            <a:r>
              <a:rPr lang="en-AU" i="0" dirty="0" smtClean="0"/>
              <a:t>The</a:t>
            </a:r>
            <a:r>
              <a:rPr lang="en-AU" i="0" baseline="0" dirty="0" smtClean="0"/>
              <a:t> public good is that anyone and everyone can access peer reviewed journal literature. A key driver for open access is the notion of public access to publicly funded money. </a:t>
            </a:r>
          </a:p>
          <a:p>
            <a:endParaRPr lang="en-AU" i="0" baseline="0" dirty="0" smtClean="0"/>
          </a:p>
          <a:p>
            <a:r>
              <a:rPr lang="en-AU" i="0" baseline="0" dirty="0" smtClean="0"/>
              <a:t>The Budapest statement goes on to say:</a:t>
            </a:r>
            <a:endParaRPr lang="en-AU"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Removing access barriers to this literature will accelerate research, enrich education, share the learning of the rich with the poor and the poor with the rich, make this literature as useful as it can be, and lay the foundation for uniting humanity in a common intellectual conversation and quest for knowledge".</a:t>
            </a:r>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4</a:t>
            </a:fld>
            <a:endParaRPr lang="en-AU"/>
          </a:p>
        </p:txBody>
      </p:sp>
    </p:spTree>
    <p:extLst>
      <p:ext uri="{BB962C8B-B14F-4D97-AF65-F5344CB8AC3E}">
        <p14:creationId xmlns:p14="http://schemas.microsoft.com/office/powerpoint/2010/main" val="2659969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Momentum for open access has been increasing rapidly over the last few years, with many funding agencies and governments introducing OA mandates</a:t>
            </a:r>
            <a:r>
              <a:rPr lang="en-AU" sz="1200" kern="1200" baseline="0" dirty="0" smtClean="0">
                <a:solidFill>
                  <a:schemeClr val="tx1"/>
                </a:solidFill>
                <a:effectLst/>
                <a:latin typeface="+mn-lt"/>
                <a:ea typeface="+mn-ea"/>
                <a:cs typeface="+mn-cs"/>
              </a:rPr>
              <a:t>. However, it is not just a recent development. </a:t>
            </a:r>
          </a:p>
          <a:p>
            <a:endParaRPr lang="en-AU"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Over a decade ago in October 2003 the Max Planck Society called on their grant recipients to publish their work according to the principles of open access. </a:t>
            </a:r>
            <a:r>
              <a:rPr lang="en-AU" sz="1200" dirty="0" smtClean="0"/>
              <a:t>They included repository-delivered OA in their definition of open access.</a:t>
            </a:r>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5</a:t>
            </a:fld>
            <a:endParaRPr lang="en-AU"/>
          </a:p>
        </p:txBody>
      </p:sp>
    </p:spTree>
    <p:extLst>
      <p:ext uri="{BB962C8B-B14F-4D97-AF65-F5344CB8AC3E}">
        <p14:creationId xmlns:p14="http://schemas.microsoft.com/office/powerpoint/2010/main" val="3886750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Over the last decade numerous funding bodies have introduced open access mandates or policies, requiring that funded research be made available open access. As momentum builds it is highly likely that more funding agencies and governments will introduce similar mandates.</a:t>
            </a:r>
          </a:p>
          <a:p>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Paula will discuss later the nuances between different policies and their requirements of authors. However it is clear that these policies have impacted both on publishers’ and authors’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a:t>
            </a:r>
          </a:p>
          <a:p>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the NIH policy introduced in 2008 requires </a:t>
            </a:r>
            <a:r>
              <a:rPr lang="en-AU" sz="1200" kern="1200" dirty="0" smtClean="0">
                <a:solidFill>
                  <a:schemeClr val="tx1"/>
                </a:solidFill>
                <a:effectLst/>
                <a:latin typeface="+mn-lt"/>
                <a:ea typeface="+mn-ea"/>
                <a:cs typeface="+mn-cs"/>
              </a:rPr>
              <a:t>all investigators funded by the NIH submit to PubMed Central an electronic version of their final, peer-reviewed manuscript at time of acceptable, to be made publically available no later than 12 months from official data of publication. While many publishers have embargo periods longer than 12 months, the sheer number of articles funded by the NIH means that journal publishers cannot ignore the policy and risk losing those articles. As a result, some publishers will even </a:t>
            </a:r>
            <a:r>
              <a:rPr lang="en-US" sz="1200" kern="1200" dirty="0" smtClean="0">
                <a:solidFill>
                  <a:schemeClr val="tx1"/>
                </a:solidFill>
                <a:effectLst/>
                <a:latin typeface="+mn-lt"/>
                <a:ea typeface="+mn-ea"/>
                <a:cs typeface="+mn-cs"/>
              </a:rPr>
              <a:t>send </a:t>
            </a:r>
            <a:r>
              <a:rPr lang="en-AU" sz="1200" kern="1200" dirty="0" smtClean="0">
                <a:solidFill>
                  <a:schemeClr val="tx1"/>
                </a:solidFill>
                <a:effectLst/>
                <a:latin typeface="+mn-lt"/>
                <a:ea typeface="+mn-ea"/>
                <a:cs typeface="+mn-cs"/>
              </a:rPr>
              <a:t>an author’s final peer-reviewed manuscript to PubMed Central to enable authors to comply. This demonstrates the change that policies can create.</a:t>
            </a:r>
          </a:p>
          <a:p>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HEFCE (Higher Education Funding Council for England) policy, introduced in May 2013, is likely to have a major impact on the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of researchers in the UK. </a:t>
            </a:r>
            <a:r>
              <a:rPr lang="en-AU" sz="1200" kern="1200" dirty="0" smtClean="0">
                <a:solidFill>
                  <a:schemeClr val="tx1"/>
                </a:solidFill>
                <a:effectLst/>
                <a:latin typeface="+mn-lt"/>
                <a:ea typeface="+mn-ea"/>
                <a:cs typeface="+mn-cs"/>
              </a:rPr>
              <a:t>The policy states that, to be eligible for submission to the post-2014 REF (Research Excellence Framework – research assessment exercise similar to the ERA), authors’ final peer-reviewed manuscripts must have been deposited in an institutional or subject repository on acceptance for publication. The policy applies to research outputs accepted for publication after 1 April 2016, but they strongly urge institutions to start implementation now. In many ways this is stronger than a straight mandate, or at least more powerful, in that it incentivises authors to put their publications into a repository if they want them to ‘count’.</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D6CE89-AB10-4C19-BE3F-59D9CB34182B}" type="slidenum">
              <a:rPr lang="en-AU" smtClean="0"/>
              <a:t>6</a:t>
            </a:fld>
            <a:endParaRPr lang="en-AU"/>
          </a:p>
        </p:txBody>
      </p:sp>
    </p:spTree>
    <p:extLst>
      <p:ext uri="{BB962C8B-B14F-4D97-AF65-F5344CB8AC3E}">
        <p14:creationId xmlns:p14="http://schemas.microsoft.com/office/powerpoint/2010/main" val="2172872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Other examples of national funding agencies and governments that have introduced open access policies, or draft policies for consultation in the last 12 months include the Indian Department of Biotechnology and the Department of Science and Technology, the Chinese Academy of Science  and the Natural Sciences and Engineering Research Council of Canada’s three funding agencies. The Mexican, Argentine and Italian governments have introduced policies, and work is also being undertaken by the Danish and Swedish governments, to name a few.</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Most of these policies require that make papers open access by publishing in an open access journal or, posting the final accepted manuscript to an online repository, within 12 months of publication. In most instances these policies give preference to the green, or self-archiving model. The draft policy from the Indian Department of Biotechnology and the Department of Science and Technology states clearly the will not underwrite article processing charges levied by some journals. It will be interesting to see if this remains in the final version of the policy, or if pressure from publishers will see this statement removed such that authors can use funds to cover APCs, as they can elsewhere.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European Commission’s Horizon 2020 has introduced a pilot on Open Research Data for the 2014-2015 Work Programme. This includes the data and associated metadata, needed to validate the results presented in scientific publications as soon as possible, and other data  as specified and within the deadlines laid down in the data management plan.</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D6CE89-AB10-4C19-BE3F-59D9CB34182B}" type="slidenum">
              <a:rPr lang="en-AU" smtClean="0"/>
              <a:t>7</a:t>
            </a:fld>
            <a:endParaRPr lang="en-AU"/>
          </a:p>
        </p:txBody>
      </p:sp>
    </p:spTree>
    <p:extLst>
      <p:ext uri="{BB962C8B-B14F-4D97-AF65-F5344CB8AC3E}">
        <p14:creationId xmlns:p14="http://schemas.microsoft.com/office/powerpoint/2010/main" val="469495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The language that forms part of these policies and the rationale behind open access, between agencies and nations seems very consistent. The two common themes are:</a:t>
            </a:r>
          </a:p>
          <a:p>
            <a:pPr lvl="0"/>
            <a:r>
              <a:rPr lang="en-AU" sz="1200" kern="1200" dirty="0" smtClean="0">
                <a:solidFill>
                  <a:schemeClr val="tx1"/>
                </a:solidFill>
                <a:effectLst/>
                <a:latin typeface="+mn-lt"/>
                <a:ea typeface="+mn-ea"/>
                <a:cs typeface="+mn-cs"/>
              </a:rPr>
              <a:t>The research arises from public funds and therefore it is important that the information and knowledge generated be made publically available</a:t>
            </a:r>
          </a:p>
          <a:p>
            <a:pPr lvl="0"/>
            <a:r>
              <a:rPr lang="en-AU" sz="1200" kern="1200" dirty="0" smtClean="0">
                <a:solidFill>
                  <a:schemeClr val="tx1"/>
                </a:solidFill>
                <a:effectLst/>
                <a:latin typeface="+mn-lt"/>
                <a:ea typeface="+mn-ea"/>
                <a:cs typeface="+mn-cs"/>
              </a:rPr>
              <a:t>Global science will be advanced more speedily through broadest dissemination of knowledge</a:t>
            </a:r>
          </a:p>
          <a:p>
            <a:pPr lvl="0"/>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is a direct quotation from the Chinese academy of sciences, where it suggests that open access allows all people, from varying areas, often left without access to information under the traditional model, to benefit and build on this knowledge.</a:t>
            </a:r>
          </a:p>
          <a:p>
            <a:endParaRPr lang="en-AU" sz="1200" kern="1200" dirty="0" smtClean="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D6CE89-AB10-4C19-BE3F-59D9CB34182B}" type="slidenum">
              <a:rPr lang="en-AU" smtClean="0"/>
              <a:t>8</a:t>
            </a:fld>
            <a:endParaRPr lang="en-AU"/>
          </a:p>
        </p:txBody>
      </p:sp>
    </p:spTree>
    <p:extLst>
      <p:ext uri="{BB962C8B-B14F-4D97-AF65-F5344CB8AC3E}">
        <p14:creationId xmlns:p14="http://schemas.microsoft.com/office/powerpoint/2010/main" val="469495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At their 2014 General Assembly the International Council for Science voted to endorse a statement on open access. The following is an excerpt and you can see that it is quite strongly worded, calling for immediate access and available for reuse for any purpose. This is the optimal form of open access, but Paula will go into more detail later on the different kinds of open access shortly.</a:t>
            </a:r>
          </a:p>
          <a:p>
            <a:pPr lvl="0"/>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From the first paragraph, they</a:t>
            </a:r>
            <a:r>
              <a:rPr lang="en-AU" sz="1200" kern="1200" baseline="0" dirty="0" smtClean="0">
                <a:solidFill>
                  <a:schemeClr val="tx1"/>
                </a:solidFill>
                <a:effectLst/>
                <a:latin typeface="+mn-lt"/>
                <a:ea typeface="+mn-ea"/>
                <a:cs typeface="+mn-cs"/>
              </a:rPr>
              <a:t> made it clear that the goals </a:t>
            </a:r>
            <a:r>
              <a:rPr lang="en-AU" sz="1200" b="0" kern="1200" dirty="0" smtClean="0">
                <a:solidFill>
                  <a:schemeClr val="tx1"/>
                </a:solidFill>
                <a:effectLst/>
                <a:latin typeface="+mn-lt"/>
                <a:ea typeface="+mn-ea"/>
                <a:cs typeface="+mn-cs"/>
              </a:rPr>
              <a:t>apply both to the peer-reviewed research publications, </a:t>
            </a:r>
            <a:r>
              <a:rPr lang="en-AU" sz="1200" b="1" kern="1200" dirty="0" smtClean="0">
                <a:solidFill>
                  <a:schemeClr val="tx1"/>
                </a:solidFill>
                <a:effectLst/>
                <a:latin typeface="+mn-lt"/>
                <a:ea typeface="+mn-ea"/>
                <a:cs typeface="+mn-cs"/>
              </a:rPr>
              <a:t>the data on which the results and conclusions of the research are based, and any software or code used in the course of the research.</a:t>
            </a:r>
          </a:p>
          <a:p>
            <a:endParaRPr lang="en-AU" dirty="0" smtClean="0"/>
          </a:p>
          <a:p>
            <a:r>
              <a:rPr lang="en-AU" sz="1200" kern="1200" dirty="0" smtClean="0">
                <a:solidFill>
                  <a:schemeClr val="tx1"/>
                </a:solidFill>
                <a:effectLst/>
                <a:latin typeface="+mn-lt"/>
                <a:ea typeface="+mn-ea"/>
                <a:cs typeface="+mn-cs"/>
              </a:rPr>
              <a:t>This is part of an emerging trend to broaden the debate by extending open access expectations</a:t>
            </a:r>
            <a:r>
              <a:rPr lang="en-AU" sz="1200" kern="1200" baseline="0" dirty="0" smtClean="0">
                <a:solidFill>
                  <a:schemeClr val="tx1"/>
                </a:solidFill>
                <a:effectLst/>
                <a:latin typeface="+mn-lt"/>
                <a:ea typeface="+mn-ea"/>
                <a:cs typeface="+mn-cs"/>
              </a:rPr>
              <a:t> to the data behind the research publications.</a:t>
            </a:r>
            <a:r>
              <a:rPr lang="en-AU" sz="1200" kern="1200" dirty="0" smtClean="0">
                <a:solidFill>
                  <a:schemeClr val="tx1"/>
                </a:solidFill>
                <a:effectLst/>
                <a:latin typeface="+mn-lt"/>
                <a:ea typeface="+mn-ea"/>
                <a:cs typeface="+mn-cs"/>
              </a:rPr>
              <a:t>  </a:t>
            </a:r>
          </a:p>
          <a:p>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solidFill>
                  <a:prstClr val="black"/>
                </a:solidFill>
              </a:rPr>
              <a:pPr/>
              <a:t>9</a:t>
            </a:fld>
            <a:endParaRPr lang="en-AU">
              <a:solidFill>
                <a:prstClr val="black"/>
              </a:solidFill>
            </a:endParaRPr>
          </a:p>
        </p:txBody>
      </p:sp>
    </p:spTree>
    <p:extLst>
      <p:ext uri="{BB962C8B-B14F-4D97-AF65-F5344CB8AC3E}">
        <p14:creationId xmlns:p14="http://schemas.microsoft.com/office/powerpoint/2010/main" val="469495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the US and Europe, a number of funding agencies have already included data management and data sharing obligations</a:t>
            </a:r>
            <a:r>
              <a:rPr lang="en-AU" baseline="0" dirty="0" smtClean="0"/>
              <a:t> into their funding rules. This slide provides some examples.</a:t>
            </a:r>
          </a:p>
          <a:p>
            <a:endParaRPr lang="en-AU" baseline="0" dirty="0" smtClean="0"/>
          </a:p>
          <a:p>
            <a:r>
              <a:rPr lang="en-AU" baseline="0" dirty="0" smtClean="0"/>
              <a:t>To quote from the NASA data and information policy:</a:t>
            </a:r>
          </a:p>
          <a:p>
            <a:r>
              <a:rPr lang="en-AU" sz="1200" b="0" i="0" kern="1200" dirty="0" smtClean="0">
                <a:solidFill>
                  <a:schemeClr val="tx1"/>
                </a:solidFill>
                <a:effectLst/>
                <a:latin typeface="+mn-lt"/>
                <a:ea typeface="+mn-ea"/>
                <a:cs typeface="+mn-cs"/>
              </a:rPr>
              <a:t>The greater the availability of the data, the more quickly and effectively the user communities can utilize the information to address basic Earth science questions and provide the basis for developing innovative practical applications to benefit the general public.</a:t>
            </a:r>
          </a:p>
          <a:p>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Replace</a:t>
            </a:r>
            <a:r>
              <a:rPr lang="en-AU" sz="1200" b="0" i="0" kern="1200" baseline="0" dirty="0" smtClean="0">
                <a:solidFill>
                  <a:schemeClr val="tx1"/>
                </a:solidFill>
                <a:effectLst/>
                <a:latin typeface="+mn-lt"/>
                <a:ea typeface="+mn-ea"/>
                <a:cs typeface="+mn-cs"/>
              </a:rPr>
              <a:t> ‘Earth Sciences’ with any other subject area and the same would apply. </a:t>
            </a:r>
            <a:r>
              <a:rPr lang="en-AU" sz="1200" b="0" i="0" kern="1200" dirty="0" smtClean="0">
                <a:solidFill>
                  <a:schemeClr val="tx1"/>
                </a:solidFill>
                <a:effectLst/>
                <a:latin typeface="+mn-lt"/>
                <a:ea typeface="+mn-ea"/>
                <a:cs typeface="+mn-cs"/>
              </a:rPr>
              <a:t>Sharing data</a:t>
            </a:r>
            <a:r>
              <a:rPr lang="en-AU" sz="1200" b="0" i="0" kern="1200" baseline="0" dirty="0" smtClean="0">
                <a:solidFill>
                  <a:schemeClr val="tx1"/>
                </a:solidFill>
                <a:effectLst/>
                <a:latin typeface="+mn-lt"/>
                <a:ea typeface="+mn-ea"/>
                <a:cs typeface="+mn-cs"/>
              </a:rPr>
              <a:t> also reduces duplication; it means people don’t have to keep reinventing the wheel, so to speak, and can instead build on the most up-to-date research. </a:t>
            </a:r>
          </a:p>
          <a:p>
            <a:endParaRPr lang="en-AU" sz="1200" b="0" i="0" kern="1200" baseline="0" dirty="0" smtClean="0">
              <a:solidFill>
                <a:schemeClr val="tx1"/>
              </a:solidFill>
              <a:effectLst/>
              <a:latin typeface="+mn-lt"/>
              <a:ea typeface="+mn-ea"/>
              <a:cs typeface="+mn-cs"/>
            </a:endParaRPr>
          </a:p>
          <a:p>
            <a:endParaRPr lang="en-AU" sz="1200" b="0" i="0" kern="1200" baseline="0" dirty="0" smtClean="0">
              <a:solidFill>
                <a:schemeClr val="tx1"/>
              </a:solidFill>
              <a:effectLst/>
              <a:latin typeface="+mn-lt"/>
              <a:ea typeface="+mn-ea"/>
              <a:cs typeface="+mn-cs"/>
            </a:endParaRPr>
          </a:p>
          <a:p>
            <a:r>
              <a:rPr lang="en-AU" sz="1200" b="0" i="0" kern="1200" baseline="0" dirty="0" smtClean="0">
                <a:solidFill>
                  <a:schemeClr val="tx1"/>
                </a:solidFill>
                <a:effectLst/>
                <a:latin typeface="+mn-lt"/>
                <a:ea typeface="+mn-ea"/>
                <a:cs typeface="+mn-cs"/>
              </a:rPr>
              <a:t>National Institute of Health</a:t>
            </a:r>
          </a:p>
          <a:p>
            <a:r>
              <a:rPr lang="en-AU" sz="1200" b="0" i="0" kern="1200" baseline="0" dirty="0" smtClean="0">
                <a:solidFill>
                  <a:schemeClr val="tx1"/>
                </a:solidFill>
                <a:effectLst/>
                <a:latin typeface="+mn-lt"/>
                <a:ea typeface="+mn-ea"/>
                <a:cs typeface="+mn-cs"/>
              </a:rPr>
              <a:t>National </a:t>
            </a:r>
            <a:r>
              <a:rPr lang="en-AU" sz="1200" b="0" i="0" kern="1200" baseline="0" dirty="0" err="1" smtClean="0">
                <a:solidFill>
                  <a:schemeClr val="tx1"/>
                </a:solidFill>
                <a:effectLst/>
                <a:latin typeface="+mn-lt"/>
                <a:ea typeface="+mn-ea"/>
                <a:cs typeface="+mn-cs"/>
              </a:rPr>
              <a:t>Aueronautics</a:t>
            </a:r>
            <a:r>
              <a:rPr lang="en-AU" sz="1200" b="0" i="0" kern="1200" baseline="0" dirty="0" smtClean="0">
                <a:solidFill>
                  <a:schemeClr val="tx1"/>
                </a:solidFill>
                <a:effectLst/>
                <a:latin typeface="+mn-lt"/>
                <a:ea typeface="+mn-ea"/>
                <a:cs typeface="+mn-cs"/>
              </a:rPr>
              <a:t> and Space Administration</a:t>
            </a:r>
          </a:p>
          <a:p>
            <a:r>
              <a:rPr lang="en-AU" sz="1200" b="0" i="0" kern="1200" baseline="0" dirty="0" smtClean="0">
                <a:solidFill>
                  <a:schemeClr val="tx1"/>
                </a:solidFill>
                <a:effectLst/>
                <a:latin typeface="+mn-lt"/>
                <a:ea typeface="+mn-ea"/>
                <a:cs typeface="+mn-cs"/>
              </a:rPr>
              <a:t>National Oceanic and Atmospheric Administration</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American Heart Association</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US</a:t>
            </a:r>
            <a:r>
              <a:rPr lang="en-AU" sz="1200" baseline="0" dirty="0" smtClean="0"/>
              <a:t> Department of Agriculture</a:t>
            </a:r>
            <a:endParaRPr lang="en-AU" sz="1200" dirty="0" smtClean="0"/>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10</a:t>
            </a:fld>
            <a:endParaRPr lang="en-AU"/>
          </a:p>
        </p:txBody>
      </p:sp>
    </p:spTree>
    <p:extLst>
      <p:ext uri="{BB962C8B-B14F-4D97-AF65-F5344CB8AC3E}">
        <p14:creationId xmlns:p14="http://schemas.microsoft.com/office/powerpoint/2010/main" val="124622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Some publishers, like</a:t>
            </a:r>
            <a:r>
              <a:rPr lang="en-AU" baseline="0" dirty="0" smtClean="0"/>
              <a:t> PLOS  are requiring authors to make the underlying data </a:t>
            </a:r>
            <a:r>
              <a:rPr lang="en-US" sz="1200" dirty="0" smtClean="0"/>
              <a:t>from an article to be made freely available for researchers to use, </a:t>
            </a:r>
            <a:r>
              <a:rPr lang="en-AU" baseline="0" dirty="0" smtClean="0"/>
              <a:t>unless there are legal or ethic reasons preventing this.</a:t>
            </a:r>
          </a:p>
          <a:p>
            <a:endParaRPr lang="en-AU" dirty="0" smtClean="0"/>
          </a:p>
          <a:p>
            <a:r>
              <a:rPr lang="en-AU" dirty="0" err="1" smtClean="0"/>
              <a:t>BioMed</a:t>
            </a:r>
            <a:r>
              <a:rPr lang="en-AU" baseline="0" dirty="0" smtClean="0"/>
              <a:t> Central has a similar policy. </a:t>
            </a:r>
            <a:r>
              <a:rPr lang="en-AU" sz="1200" b="0" i="0" kern="1200" dirty="0" smtClean="0">
                <a:solidFill>
                  <a:schemeClr val="tx1"/>
                </a:solidFill>
                <a:effectLst/>
                <a:latin typeface="+mn-lt"/>
                <a:ea typeface="+mn-ea"/>
                <a:cs typeface="+mn-cs"/>
              </a:rPr>
              <a:t>Some </a:t>
            </a:r>
            <a:r>
              <a:rPr lang="en-AU" sz="1200" b="0" i="0" kern="1200" dirty="0" err="1" smtClean="0">
                <a:solidFill>
                  <a:schemeClr val="tx1"/>
                </a:solidFill>
                <a:effectLst/>
                <a:latin typeface="+mn-lt"/>
                <a:ea typeface="+mn-ea"/>
                <a:cs typeface="+mn-cs"/>
              </a:rPr>
              <a:t>BioMed</a:t>
            </a:r>
            <a:r>
              <a:rPr lang="en-AU" sz="1200" b="0" i="0" kern="1200" dirty="0" smtClean="0">
                <a:solidFill>
                  <a:schemeClr val="tx1"/>
                </a:solidFill>
                <a:effectLst/>
                <a:latin typeface="+mn-lt"/>
                <a:ea typeface="+mn-ea"/>
                <a:cs typeface="+mn-cs"/>
              </a:rPr>
              <a:t> Central journals now additionally encourage or require authors, as a condition of publication, to include in some article types a section that provides a permanent link to the data supporting the results reported in the article. </a:t>
            </a:r>
          </a:p>
          <a:p>
            <a:endParaRPr lang="en-AU" sz="1200" b="0" i="0" kern="1200" dirty="0" smtClean="0">
              <a:solidFill>
                <a:schemeClr val="tx1"/>
              </a:solidFill>
              <a:effectLst/>
              <a:latin typeface="+mn-lt"/>
              <a:ea typeface="+mn-ea"/>
              <a:cs typeface="+mn-cs"/>
            </a:endParaRPr>
          </a:p>
          <a:p>
            <a:r>
              <a:rPr lang="en-AU" sz="1200" b="0" i="0" kern="1200" dirty="0" smtClean="0">
                <a:solidFill>
                  <a:schemeClr val="tx1"/>
                </a:solidFill>
                <a:effectLst/>
                <a:latin typeface="+mn-lt"/>
                <a:ea typeface="+mn-ea"/>
                <a:cs typeface="+mn-cs"/>
              </a:rPr>
              <a:t>It is a condition of publication in both Science and Nature journals</a:t>
            </a:r>
            <a:r>
              <a:rPr lang="en-AU" sz="1200" b="0" i="0" kern="1200" baseline="0" dirty="0" smtClean="0">
                <a:solidFill>
                  <a:schemeClr val="tx1"/>
                </a:solidFill>
                <a:effectLst/>
                <a:latin typeface="+mn-lt"/>
                <a:ea typeface="+mn-ea"/>
                <a:cs typeface="+mn-cs"/>
              </a:rPr>
              <a:t> that authors make available to any reader the </a:t>
            </a:r>
            <a:r>
              <a:rPr lang="en-AU" sz="1200" b="0" i="0" kern="1200" dirty="0" smtClean="0">
                <a:solidFill>
                  <a:schemeClr val="tx1"/>
                </a:solidFill>
                <a:effectLst/>
                <a:latin typeface="+mn-lt"/>
                <a:ea typeface="+mn-ea"/>
                <a:cs typeface="+mn-cs"/>
              </a:rPr>
              <a:t>materials, data and associated protocols promptly available to others without undue qualifications. Any restrictions on the availability of materials or information must be disclosed to the editors at the time of submission. Any restrictions must </a:t>
            </a:r>
            <a:r>
              <a:rPr lang="en-AU" sz="1200" b="1" i="0" kern="1200" dirty="0" smtClean="0">
                <a:solidFill>
                  <a:schemeClr val="tx1"/>
                </a:solidFill>
                <a:effectLst/>
                <a:latin typeface="+mn-lt"/>
                <a:ea typeface="+mn-ea"/>
                <a:cs typeface="+mn-cs"/>
              </a:rPr>
              <a:t>also </a:t>
            </a:r>
            <a:r>
              <a:rPr lang="en-AU" sz="1200" b="0" i="0" kern="1200" dirty="0" smtClean="0">
                <a:solidFill>
                  <a:schemeClr val="tx1"/>
                </a:solidFill>
                <a:effectLst/>
                <a:latin typeface="+mn-lt"/>
                <a:ea typeface="+mn-ea"/>
                <a:cs typeface="+mn-cs"/>
              </a:rPr>
              <a:t>be disclosed in the submitted manuscript, including details of how readers can obtain materials and information. While they may not specifically mean it must be published in</a:t>
            </a:r>
            <a:r>
              <a:rPr lang="en-AU" sz="1200" b="0" i="0" kern="1200" baseline="0" dirty="0" smtClean="0">
                <a:solidFill>
                  <a:schemeClr val="tx1"/>
                </a:solidFill>
                <a:effectLst/>
                <a:latin typeface="+mn-lt"/>
                <a:ea typeface="+mn-ea"/>
                <a:cs typeface="+mn-cs"/>
              </a:rPr>
              <a:t> an openly accessible repository, there are certainly movements towards this.</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11</a:t>
            </a:fld>
            <a:endParaRPr lang="en-AU"/>
          </a:p>
        </p:txBody>
      </p:sp>
    </p:spTree>
    <p:extLst>
      <p:ext uri="{BB962C8B-B14F-4D97-AF65-F5344CB8AC3E}">
        <p14:creationId xmlns:p14="http://schemas.microsoft.com/office/powerpoint/2010/main" val="1129021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order to comply</a:t>
            </a:r>
            <a:r>
              <a:rPr lang="en-AU" baseline="0" dirty="0" smtClean="0"/>
              <a:t> with these policies on sharing data, one option is to deposit into a research data repository.</a:t>
            </a:r>
          </a:p>
          <a:p>
            <a:endParaRPr lang="en-AU" baseline="0" dirty="0" smtClean="0"/>
          </a:p>
          <a:p>
            <a:r>
              <a:rPr lang="en-AU" dirty="0" smtClean="0"/>
              <a:t>Data Hub is a data management hub used by Nature.</a:t>
            </a:r>
            <a:r>
              <a:rPr lang="en-AU" baseline="0" dirty="0" smtClean="0"/>
              <a:t> Other examples that care acceptable repositories include Dryad or </a:t>
            </a:r>
            <a:r>
              <a:rPr lang="en-AU" baseline="0" dirty="0" err="1" smtClean="0"/>
              <a:t>Figshare</a:t>
            </a:r>
            <a:r>
              <a:rPr lang="en-AU" baseline="0" dirty="0" smtClean="0"/>
              <a:t>.</a:t>
            </a:r>
          </a:p>
          <a:p>
            <a:endParaRPr lang="en-AU" baseline="0" dirty="0" smtClean="0"/>
          </a:p>
          <a:p>
            <a:r>
              <a:rPr lang="en-AU" baseline="0" dirty="0" smtClean="0"/>
              <a:t>Some disciplines, such as genomics,  have their own data repository and have well developed standards and etiquette.</a:t>
            </a:r>
          </a:p>
          <a:p>
            <a:endParaRPr lang="en-AU" baseline="0" dirty="0" smtClean="0"/>
          </a:p>
          <a:p>
            <a:r>
              <a:rPr lang="en-AU" dirty="0" smtClean="0"/>
              <a:t>Citation databases like Thomson</a:t>
            </a:r>
            <a:r>
              <a:rPr lang="en-AU" baseline="0" dirty="0" smtClean="0"/>
              <a:t> Reuters Data Citation Index now provide the capability of tracking citation to data, which may make it more likely authors will be more open and willing to share their data.</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solidFill>
                  <a:prstClr val="black"/>
                </a:solidFill>
              </a:rPr>
              <a:pPr/>
              <a:t>12</a:t>
            </a:fld>
            <a:endParaRPr lang="en-AU">
              <a:solidFill>
                <a:prstClr val="black"/>
              </a:solidFill>
            </a:endParaRPr>
          </a:p>
        </p:txBody>
      </p:sp>
    </p:spTree>
    <p:extLst>
      <p:ext uri="{BB962C8B-B14F-4D97-AF65-F5344CB8AC3E}">
        <p14:creationId xmlns:p14="http://schemas.microsoft.com/office/powerpoint/2010/main" val="3733364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option is</a:t>
            </a:r>
            <a:r>
              <a:rPr lang="en-US" baseline="0" dirty="0" smtClean="0"/>
              <a:t> to publish data into a data journal. </a:t>
            </a:r>
            <a:r>
              <a:rPr lang="en-US" dirty="0" smtClean="0"/>
              <a:t>Data journals provide an opportunity for researchers to gain credit for publishing their</a:t>
            </a:r>
            <a:r>
              <a:rPr lang="en-US" baseline="0" dirty="0" smtClean="0"/>
              <a:t> </a:t>
            </a:r>
            <a:r>
              <a:rPr lang="en-US" dirty="0" smtClean="0"/>
              <a:t>research data</a:t>
            </a:r>
            <a:r>
              <a:rPr lang="en-US" baseline="0" dirty="0" smtClean="0"/>
              <a:t> in a more formal, peer-reviewed context.</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a:t>
            </a:r>
            <a:r>
              <a:rPr lang="en-US" baseline="0" dirty="0" smtClean="0"/>
              <a:t> data journals require researchers to deposit the dataset in a data repository and publish the description, location and licensing terms. Other data journals also host a copy of the actual dataset.</a:t>
            </a:r>
          </a:p>
          <a:p>
            <a:endParaRPr lang="en-US" dirty="0" smtClean="0"/>
          </a:p>
          <a:p>
            <a:r>
              <a:rPr lang="en-US" dirty="0" smtClean="0"/>
              <a:t>Scientific data is a Nature publication. It primarily</a:t>
            </a:r>
            <a:r>
              <a:rPr lang="en-US" baseline="0" dirty="0" smtClean="0"/>
              <a:t> publishes </a:t>
            </a:r>
            <a:r>
              <a:rPr lang="en-AU" baseline="0" dirty="0" smtClean="0"/>
              <a:t>Data Descriptors, a new type of scientific publication designed to promote an in-depth understanding of research datasets. Data descriptors </a:t>
            </a:r>
            <a:r>
              <a:rPr lang="en-AU" sz="1200" b="0" i="0" kern="1200" dirty="0" smtClean="0">
                <a:solidFill>
                  <a:schemeClr val="tx1"/>
                </a:solidFill>
                <a:effectLst/>
                <a:latin typeface="+mn-lt"/>
                <a:ea typeface="+mn-ea"/>
                <a:cs typeface="+mn-cs"/>
              </a:rPr>
              <a:t>include detailed descriptions of the methods used to collect the data and technical analyses supporting the quality of the measurements.</a:t>
            </a:r>
            <a:r>
              <a:rPr lang="en-AU" sz="1200" b="0" i="0" kern="1200" baseline="0" dirty="0" smtClean="0">
                <a:solidFill>
                  <a:schemeClr val="tx1"/>
                </a:solidFill>
                <a:effectLst/>
                <a:latin typeface="+mn-lt"/>
                <a:ea typeface="+mn-ea"/>
                <a:cs typeface="+mn-cs"/>
              </a:rPr>
              <a:t> They generally do not include analysis of the data itself.</a:t>
            </a:r>
            <a:endParaRPr lang="en-US" baseline="0" dirty="0" smtClean="0"/>
          </a:p>
          <a:p>
            <a:endParaRPr lang="en-US" dirty="0" smtClean="0"/>
          </a:p>
          <a:p>
            <a:endParaRPr lang="en-US" baseline="0" dirty="0" smtClean="0"/>
          </a:p>
          <a:p>
            <a:r>
              <a:rPr lang="en-AU" sz="1200" kern="1200" smtClean="0">
                <a:solidFill>
                  <a:schemeClr val="tx1"/>
                </a:solidFill>
                <a:effectLst/>
                <a:latin typeface="+mn-lt"/>
                <a:ea typeface="+mn-ea"/>
                <a:cs typeface="+mn-cs"/>
              </a:rPr>
              <a:t>I </a:t>
            </a:r>
            <a:r>
              <a:rPr lang="en-AU" sz="1200" kern="1200" dirty="0" smtClean="0">
                <a:solidFill>
                  <a:schemeClr val="tx1"/>
                </a:solidFill>
                <a:effectLst/>
                <a:latin typeface="+mn-lt"/>
                <a:ea typeface="+mn-ea"/>
                <a:cs typeface="+mn-cs"/>
              </a:rPr>
              <a:t>would now like to hand over to Paula who is going to go into more detail on the Australian OA policies and mandates.</a:t>
            </a:r>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13</a:t>
            </a:fld>
            <a:endParaRPr lang="en-AU"/>
          </a:p>
        </p:txBody>
      </p:sp>
    </p:spTree>
    <p:extLst>
      <p:ext uri="{BB962C8B-B14F-4D97-AF65-F5344CB8AC3E}">
        <p14:creationId xmlns:p14="http://schemas.microsoft.com/office/powerpoint/2010/main" val="2706133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Hello</a:t>
            </a:r>
            <a:r>
              <a:rPr lang="en-AU" baseline="0" dirty="0" smtClean="0"/>
              <a:t> everyone.</a:t>
            </a:r>
          </a:p>
          <a:p>
            <a:endParaRPr lang="en-AU" baseline="0" dirty="0" smtClean="0"/>
          </a:p>
          <a:p>
            <a:r>
              <a:rPr lang="en-AU" baseline="0" dirty="0" smtClean="0"/>
              <a:t>I’m Paula Callan. I am the Scholarly Communications Librarian at QUT Library in Queensland and I will be covering the section on Funder mandates here in Australia</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14</a:t>
            </a:fld>
            <a:endParaRPr lang="en-AU"/>
          </a:p>
        </p:txBody>
      </p:sp>
    </p:spTree>
    <p:extLst>
      <p:ext uri="{BB962C8B-B14F-4D97-AF65-F5344CB8AC3E}">
        <p14:creationId xmlns:p14="http://schemas.microsoft.com/office/powerpoint/2010/main" val="2350218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While it</a:t>
            </a:r>
            <a:r>
              <a:rPr lang="en-AU" sz="1200" kern="1200" baseline="0" dirty="0" smtClean="0">
                <a:solidFill>
                  <a:schemeClr val="tx1"/>
                </a:solidFill>
                <a:effectLst/>
                <a:latin typeface="+mn-lt"/>
                <a:ea typeface="+mn-ea"/>
                <a:cs typeface="+mn-cs"/>
              </a:rPr>
              <a:t> is not technically a policy or mandate, the</a:t>
            </a:r>
            <a:r>
              <a:rPr lang="en-AU" sz="1200" kern="1200" dirty="0" smtClean="0">
                <a:solidFill>
                  <a:schemeClr val="tx1"/>
                </a:solidFill>
                <a:effectLst/>
                <a:latin typeface="+mn-lt"/>
                <a:ea typeface="+mn-ea"/>
                <a:cs typeface="+mn-cs"/>
              </a:rPr>
              <a:t> Australian Code  for the Responsible Conduct of Research clearly spells out the</a:t>
            </a:r>
            <a:r>
              <a:rPr lang="en-AU" sz="1200" kern="1200" baseline="0" dirty="0" smtClean="0">
                <a:solidFill>
                  <a:schemeClr val="tx1"/>
                </a:solidFill>
                <a:effectLst/>
                <a:latin typeface="+mn-lt"/>
                <a:ea typeface="+mn-ea"/>
                <a:cs typeface="+mn-cs"/>
              </a:rPr>
              <a:t> </a:t>
            </a:r>
            <a:r>
              <a:rPr lang="en-AU" sz="1200" b="1" kern="1200" baseline="0" dirty="0" smtClean="0">
                <a:solidFill>
                  <a:schemeClr val="tx1"/>
                </a:solidFill>
                <a:effectLst/>
                <a:latin typeface="+mn-lt"/>
                <a:ea typeface="+mn-ea"/>
                <a:cs typeface="+mn-cs"/>
              </a:rPr>
              <a:t>responsibility</a:t>
            </a:r>
            <a:r>
              <a:rPr lang="en-AU" sz="1200" kern="1200" baseline="0" dirty="0" smtClean="0">
                <a:solidFill>
                  <a:schemeClr val="tx1"/>
                </a:solidFill>
                <a:effectLst/>
                <a:latin typeface="+mn-lt"/>
                <a:ea typeface="+mn-ea"/>
                <a:cs typeface="+mn-cs"/>
              </a:rPr>
              <a:t> of institutions and researchers to disseminate research findings </a:t>
            </a:r>
            <a:r>
              <a:rPr lang="en-US" sz="1200" b="0" i="0" u="none" strike="noStrike" kern="1200" baseline="0" dirty="0" smtClean="0">
                <a:solidFill>
                  <a:schemeClr val="tx1"/>
                </a:solidFill>
                <a:latin typeface="+mn-lt"/>
                <a:ea typeface="+mn-ea"/>
                <a:cs typeface="+mn-cs"/>
              </a:rPr>
              <a:t>to their colleagues </a:t>
            </a:r>
            <a:r>
              <a:rPr lang="en-US" sz="1200" b="1" i="0" u="none" strike="noStrike" kern="1200" baseline="0" dirty="0" smtClean="0">
                <a:solidFill>
                  <a:schemeClr val="tx1"/>
                </a:solidFill>
                <a:latin typeface="+mn-lt"/>
                <a:ea typeface="+mn-ea"/>
                <a:cs typeface="+mn-cs"/>
              </a:rPr>
              <a:t>and the wider community.  </a:t>
            </a:r>
          </a:p>
          <a:p>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Code is, in effect, a position statement on open access as research findings NOT made open access are generally not available to the wider community.</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Code also spells out the responsibilities of researchers and their institutions in relation to the management of research data.</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endParaRPr lang="en-AU" sz="1200" dirty="0" smtClean="0"/>
          </a:p>
        </p:txBody>
      </p:sp>
      <p:sp>
        <p:nvSpPr>
          <p:cNvPr id="4" name="Slide Number Placeholder 3"/>
          <p:cNvSpPr>
            <a:spLocks noGrp="1"/>
          </p:cNvSpPr>
          <p:nvPr>
            <p:ph type="sldNum" sz="quarter" idx="10"/>
          </p:nvPr>
        </p:nvSpPr>
        <p:spPr/>
        <p:txBody>
          <a:bodyPr/>
          <a:lstStyle/>
          <a:p>
            <a:fld id="{019D1AF1-5616-4073-85FE-5B13330E2DF0}" type="slidenum">
              <a:rPr lang="en-US" smtClean="0"/>
              <a:pPr/>
              <a:t>15</a:t>
            </a:fld>
            <a:endParaRPr lang="en-US"/>
          </a:p>
        </p:txBody>
      </p:sp>
    </p:spTree>
    <p:extLst>
      <p:ext uri="{BB962C8B-B14F-4D97-AF65-F5344CB8AC3E}">
        <p14:creationId xmlns:p14="http://schemas.microsoft.com/office/powerpoint/2010/main" val="2671136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 two main research funding agencies in Australia, the Australian Research Council and the Nation</a:t>
            </a:r>
            <a:r>
              <a:rPr lang="en-AU" dirty="0" smtClean="0"/>
              <a:t>al Health &amp; Medical Research Council</a:t>
            </a:r>
            <a:r>
              <a:rPr lang="en-AU" baseline="0" dirty="0" smtClean="0"/>
              <a:t> have both implemented open access policies.</a:t>
            </a:r>
          </a:p>
          <a:p>
            <a:endParaRPr lang="en-AU" baseline="0" dirty="0" smtClean="0"/>
          </a:p>
          <a:p>
            <a:r>
              <a:rPr lang="en-AU" baseline="0" dirty="0" smtClean="0"/>
              <a:t>The policy details are available from their websites and, importantly, they have been incorporated into their current ‘Funding Rules’ documents.</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734CBEDE-5ED7-4087-9394-CFCAF86D23F6}" type="slidenum">
              <a:rPr lang="en-AU" smtClean="0"/>
              <a:t>16</a:t>
            </a:fld>
            <a:endParaRPr lang="en-AU"/>
          </a:p>
        </p:txBody>
      </p:sp>
    </p:spTree>
    <p:extLst>
      <p:ext uri="{BB962C8B-B14F-4D97-AF65-F5344CB8AC3E}">
        <p14:creationId xmlns:p14="http://schemas.microsoft.com/office/powerpoint/2010/main" val="3637038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is the rationale given by the ARC and the NHMRC for adopting an open access policy:</a:t>
            </a:r>
            <a:endParaRPr lang="en-AU" sz="1200" kern="1200" baseline="0" dirty="0" smtClean="0">
              <a:solidFill>
                <a:schemeClr val="tx1"/>
              </a:solidFill>
              <a:effectLst/>
              <a:latin typeface="+mn-lt"/>
              <a:ea typeface="+mn-ea"/>
              <a:cs typeface="+mn-cs"/>
            </a:endParaRPr>
          </a:p>
          <a:p>
            <a:endParaRPr lang="en-AU" sz="1200" kern="1200" baseline="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a:t>
            </a:r>
            <a:r>
              <a:rPr lang="en-US" sz="1200" kern="1200" dirty="0" err="1" smtClean="0">
                <a:solidFill>
                  <a:schemeClr val="tx1"/>
                </a:solidFill>
                <a:effectLst/>
                <a:latin typeface="+mn-lt"/>
                <a:ea typeface="+mn-ea"/>
                <a:cs typeface="+mn-cs"/>
              </a:rPr>
              <a:t>maximise</a:t>
            </a:r>
            <a:r>
              <a:rPr lang="en-US" sz="1200" kern="1200" dirty="0" smtClean="0">
                <a:solidFill>
                  <a:schemeClr val="tx1"/>
                </a:solidFill>
                <a:effectLst/>
                <a:latin typeface="+mn-lt"/>
                <a:ea typeface="+mn-ea"/>
                <a:cs typeface="+mn-cs"/>
              </a:rPr>
              <a:t> the benefits from research, publications resulting from research activities must be disseminated as broadly as possible to allow access by other researchers </a:t>
            </a:r>
            <a:r>
              <a:rPr lang="en-US" sz="1200" i="1" u="sng" kern="1200" dirty="0" smtClean="0">
                <a:solidFill>
                  <a:schemeClr val="tx1"/>
                </a:solidFill>
                <a:effectLst/>
                <a:latin typeface="+mn-lt"/>
                <a:ea typeface="+mn-ea"/>
                <a:cs typeface="+mn-cs"/>
              </a:rPr>
              <a:t>and the wider community</a:t>
            </a:r>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AU" sz="1200" dirty="0" smtClean="0"/>
          </a:p>
          <a:p>
            <a:endParaRPr lang="en-AU"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aligns with the Government’s stated reason for investing in research, which is </a:t>
            </a:r>
            <a:r>
              <a:rPr lang="en-AU" sz="1200" b="1" i="1" kern="1200" dirty="0" smtClean="0">
                <a:solidFill>
                  <a:schemeClr val="tx1"/>
                </a:solidFill>
                <a:effectLst/>
                <a:latin typeface="+mn-lt"/>
                <a:ea typeface="+mn-ea"/>
                <a:cs typeface="+mn-cs"/>
              </a:rPr>
              <a:t>to support its role in improving the wellbeing of our society</a:t>
            </a:r>
            <a:r>
              <a:rPr lang="en-AU" sz="1200" kern="1200" dirty="0" smtClean="0">
                <a:solidFill>
                  <a:schemeClr val="tx1"/>
                </a:solidFill>
                <a:effectLst/>
                <a:latin typeface="+mn-lt"/>
                <a:ea typeface="+mn-ea"/>
                <a:cs typeface="+mn-cs"/>
              </a:rPr>
              <a:t>.</a:t>
            </a:r>
          </a:p>
          <a:p>
            <a:endParaRPr lang="en-AU"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I will now outline some of the key features of both policies.</a:t>
            </a:r>
          </a:p>
          <a:p>
            <a:endParaRPr lang="en-AU" sz="1200" dirty="0" smtClean="0"/>
          </a:p>
        </p:txBody>
      </p:sp>
      <p:sp>
        <p:nvSpPr>
          <p:cNvPr id="4" name="Slide Number Placeholder 3"/>
          <p:cNvSpPr>
            <a:spLocks noGrp="1"/>
          </p:cNvSpPr>
          <p:nvPr>
            <p:ph type="sldNum" sz="quarter" idx="10"/>
          </p:nvPr>
        </p:nvSpPr>
        <p:spPr/>
        <p:txBody>
          <a:bodyPr/>
          <a:lstStyle/>
          <a:p>
            <a:fld id="{019D1AF1-5616-4073-85FE-5B13330E2DF0}" type="slidenum">
              <a:rPr lang="en-US" smtClean="0"/>
              <a:pPr/>
              <a:t>17</a:t>
            </a:fld>
            <a:endParaRPr lang="en-US"/>
          </a:p>
        </p:txBody>
      </p:sp>
    </p:spTree>
    <p:extLst>
      <p:ext uri="{BB962C8B-B14F-4D97-AF65-F5344CB8AC3E}">
        <p14:creationId xmlns:p14="http://schemas.microsoft.com/office/powerpoint/2010/main" val="2671136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baseline="0" dirty="0" smtClean="0"/>
              <a:t>The NHMRC policy was introduced in July 2012 .</a:t>
            </a:r>
          </a:p>
          <a:p>
            <a:pPr marL="0" indent="0">
              <a:buNone/>
            </a:pPr>
            <a:endParaRPr lang="en-AU" baseline="0" dirty="0" smtClean="0"/>
          </a:p>
          <a:p>
            <a:pPr marL="0" indent="0">
              <a:buNone/>
            </a:pPr>
            <a:r>
              <a:rPr lang="en-AU" baseline="0" dirty="0" smtClean="0"/>
              <a:t>The policy requires that:</a:t>
            </a:r>
          </a:p>
          <a:p>
            <a:pPr marL="0" indent="0">
              <a:buNone/>
            </a:pPr>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Any</a:t>
            </a:r>
            <a:r>
              <a:rPr lang="en-US" dirty="0" smtClean="0"/>
              <a:t> publication arising from NHMRC supported research must be deposited into an open access institutional repository within a twelve month period from the date of publication.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policy applies to journal publications</a:t>
            </a:r>
            <a:r>
              <a:rPr lang="en-US" baseline="0" dirty="0" smtClean="0"/>
              <a:t> accepted for publication after July 2012</a:t>
            </a:r>
            <a:r>
              <a:rPr lang="en-US" b="1" baseline="0" dirty="0" smtClean="0"/>
              <a:t>,  regardless of the date of the grant.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050" b="1" dirty="0" smtClean="0">
              <a:hlinkClick r:id=""/>
            </a:endParaRPr>
          </a:p>
          <a:p>
            <a:pPr marL="0" indent="0">
              <a:buNone/>
            </a:pPr>
            <a:endParaRPr lang="en-AU" baseline="0" dirty="0" smtClean="0"/>
          </a:p>
          <a:p>
            <a:pPr marL="0" indent="0">
              <a:buNone/>
            </a:pPr>
            <a:endParaRPr lang="en-AU" baseline="0" dirty="0" smtClean="0"/>
          </a:p>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1FD9A913-A9DF-43CB-AF78-ABB98020C31B}" type="slidenum">
              <a:rPr lang="en-AU" smtClean="0"/>
              <a:t>18</a:t>
            </a:fld>
            <a:endParaRPr lang="en-AU"/>
          </a:p>
        </p:txBody>
      </p:sp>
    </p:spTree>
    <p:extLst>
      <p:ext uri="{BB962C8B-B14F-4D97-AF65-F5344CB8AC3E}">
        <p14:creationId xmlns:p14="http://schemas.microsoft.com/office/powerpoint/2010/main" val="1195078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ARC policy was introduced in 2013 </a:t>
            </a:r>
          </a:p>
          <a:p>
            <a:endParaRPr lang="en-AU" dirty="0" smtClean="0"/>
          </a:p>
          <a:p>
            <a:r>
              <a:rPr lang="en-AU" dirty="0" smtClean="0"/>
              <a:t>The wording of the policy is </a:t>
            </a:r>
            <a:r>
              <a:rPr lang="en-AU" baseline="0" dirty="0" smtClean="0"/>
              <a:t>identical but it applies to</a:t>
            </a:r>
            <a:r>
              <a:rPr lang="en-AU" dirty="0" smtClean="0"/>
              <a:t>:</a:t>
            </a:r>
          </a:p>
          <a:p>
            <a:endParaRPr lang="en-AU" dirty="0" smtClean="0"/>
          </a:p>
          <a:p>
            <a:pPr marL="228600" indent="-228600">
              <a:buAutoNum type="arabicPeriod"/>
            </a:pPr>
            <a:r>
              <a:rPr lang="en-AU" baseline="0" dirty="0" smtClean="0"/>
              <a:t>Publications arising from grants awarded after 1</a:t>
            </a:r>
            <a:r>
              <a:rPr lang="en-AU" baseline="30000" dirty="0" smtClean="0"/>
              <a:t>st</a:t>
            </a:r>
            <a:r>
              <a:rPr lang="en-AU" baseline="0" dirty="0" smtClean="0"/>
              <a:t> January</a:t>
            </a:r>
          </a:p>
          <a:p>
            <a:pPr marL="228600" indent="-228600">
              <a:buAutoNum type="arabicPeriod"/>
            </a:pPr>
            <a:r>
              <a:rPr lang="en-AU" baseline="0" dirty="0" smtClean="0"/>
              <a:t>Applies to all publication formats – journal articles, conference papers, books and book chapters</a:t>
            </a:r>
          </a:p>
          <a:p>
            <a:pPr marL="228600" indent="-228600">
              <a:buAutoNum type="arabicPeriod"/>
            </a:pPr>
            <a:endParaRPr lang="en-AU" baseline="0" dirty="0" smtClean="0"/>
          </a:p>
          <a:p>
            <a:pPr marL="228600" indent="-228600">
              <a:buAutoNum type="arabicPeriod"/>
            </a:pPr>
            <a:endParaRPr lang="en-AU" baseline="0" dirty="0" smtClean="0"/>
          </a:p>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1FD9A913-A9DF-43CB-AF78-ABB98020C31B}" type="slidenum">
              <a:rPr lang="en-AU" smtClean="0"/>
              <a:t>19</a:t>
            </a:fld>
            <a:endParaRPr lang="en-AU"/>
          </a:p>
        </p:txBody>
      </p:sp>
    </p:spTree>
    <p:extLst>
      <p:ext uri="{BB962C8B-B14F-4D97-AF65-F5344CB8AC3E}">
        <p14:creationId xmlns:p14="http://schemas.microsoft.com/office/powerpoint/2010/main" val="1195078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actual obligations of both policies are identical:</a:t>
            </a:r>
          </a:p>
          <a:p>
            <a:endParaRPr lang="en-AU" dirty="0" smtClean="0"/>
          </a:p>
          <a:p>
            <a:r>
              <a:rPr lang="en-AU" dirty="0" smtClean="0"/>
              <a:t>The grant , including the grant ID must be acknowledged on the publication.</a:t>
            </a:r>
          </a:p>
          <a:p>
            <a:endParaRPr lang="en-AU" sz="800" dirty="0" smtClean="0"/>
          </a:p>
          <a:p>
            <a:r>
              <a:rPr lang="en-AU" dirty="0" smtClean="0"/>
              <a:t>The publication details, i.e., the metadata, must be submitted to an institutional repository as soon as possible after the paper is accepted. This must include grant ID.</a:t>
            </a:r>
          </a:p>
          <a:p>
            <a:endParaRPr lang="en-AU" sz="800" dirty="0" smtClean="0"/>
          </a:p>
          <a:p>
            <a:r>
              <a:rPr lang="en-AU" dirty="0" smtClean="0"/>
              <a:t>The authors accepted manuscript version must be submitted to the repository as soon as possible after the publication date.  However, it need not be openly accessible at</a:t>
            </a:r>
            <a:r>
              <a:rPr lang="en-AU" baseline="0" dirty="0" smtClean="0"/>
              <a:t> this stage if an embargo is required.</a:t>
            </a:r>
            <a:endParaRPr lang="en-AU" dirty="0" smtClean="0"/>
          </a:p>
          <a:p>
            <a:endParaRPr lang="en-AU" sz="800" dirty="0" smtClean="0"/>
          </a:p>
          <a:p>
            <a:r>
              <a:rPr lang="en-AU" dirty="0" smtClean="0"/>
              <a:t>An open access version of the paper must be available within 12 months of the publication date or as soon as possible after that date.  This can be the author’s accepted manuscript version or the published version.</a:t>
            </a:r>
          </a:p>
          <a:p>
            <a:endParaRPr lang="en-AU" sz="800" dirty="0" smtClean="0"/>
          </a:p>
          <a:p>
            <a:r>
              <a:rPr lang="en-AU" dirty="0" smtClean="0"/>
              <a:t>If an open access copy will </a:t>
            </a:r>
            <a:r>
              <a:rPr lang="en-AU" i="1" dirty="0" smtClean="0"/>
              <a:t>never</a:t>
            </a:r>
            <a:r>
              <a:rPr lang="en-AU" dirty="0" smtClean="0"/>
              <a:t> be available, then this must be declared in the Final Report and a reason given.</a:t>
            </a:r>
          </a:p>
          <a:p>
            <a:endParaRPr lang="en-AU" dirty="0"/>
          </a:p>
        </p:txBody>
      </p:sp>
      <p:sp>
        <p:nvSpPr>
          <p:cNvPr id="4" name="Slide Number Placeholder 3"/>
          <p:cNvSpPr>
            <a:spLocks noGrp="1"/>
          </p:cNvSpPr>
          <p:nvPr>
            <p:ph type="sldNum" sz="quarter" idx="10"/>
          </p:nvPr>
        </p:nvSpPr>
        <p:spPr/>
        <p:txBody>
          <a:bodyPr/>
          <a:lstStyle/>
          <a:p>
            <a:fld id="{019D1AF1-5616-4073-85FE-5B13330E2DF0}" type="slidenum">
              <a:rPr lang="en-US" smtClean="0"/>
              <a:pPr/>
              <a:t>20</a:t>
            </a:fld>
            <a:endParaRPr lang="en-US"/>
          </a:p>
        </p:txBody>
      </p:sp>
    </p:spTree>
    <p:extLst>
      <p:ext uri="{BB962C8B-B14F-4D97-AF65-F5344CB8AC3E}">
        <p14:creationId xmlns:p14="http://schemas.microsoft.com/office/powerpoint/2010/main" val="2671136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policies apply to partially funded research too.</a:t>
            </a:r>
          </a:p>
          <a:p>
            <a:endParaRPr lang="en-AU" dirty="0" smtClean="0"/>
          </a:p>
        </p:txBody>
      </p:sp>
      <p:sp>
        <p:nvSpPr>
          <p:cNvPr id="4" name="Slide Number Placeholder 3"/>
          <p:cNvSpPr>
            <a:spLocks noGrp="1"/>
          </p:cNvSpPr>
          <p:nvPr>
            <p:ph type="sldNum" sz="quarter" idx="10"/>
          </p:nvPr>
        </p:nvSpPr>
        <p:spPr/>
        <p:txBody>
          <a:bodyPr/>
          <a:lstStyle/>
          <a:p>
            <a:fld id="{1FD9A913-A9DF-43CB-AF78-ABB98020C31B}" type="slidenum">
              <a:rPr lang="en-AU" smtClean="0"/>
              <a:t>21</a:t>
            </a:fld>
            <a:endParaRPr lang="en-AU"/>
          </a:p>
        </p:txBody>
      </p:sp>
    </p:spTree>
    <p:extLst>
      <p:ext uri="{BB962C8B-B14F-4D97-AF65-F5344CB8AC3E}">
        <p14:creationId xmlns:p14="http://schemas.microsoft.com/office/powerpoint/2010/main" val="1349006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To comply with the mandates there are two</a:t>
            </a:r>
            <a:r>
              <a:rPr lang="en-AU" baseline="0" dirty="0" smtClean="0"/>
              <a:t> options available to researchers.</a:t>
            </a:r>
          </a:p>
          <a:p>
            <a:r>
              <a:rPr lang="en-AU" baseline="0" dirty="0" smtClean="0"/>
              <a:t> </a:t>
            </a:r>
          </a:p>
          <a:p>
            <a:r>
              <a:rPr lang="en-AU" baseline="0" dirty="0" smtClean="0"/>
              <a:t>These are commonly referred to as ‘Green’ open access and ‘Gold’ open access.</a:t>
            </a:r>
          </a:p>
          <a:p>
            <a:endParaRPr lang="en-AU" baseline="0" dirty="0" smtClean="0"/>
          </a:p>
          <a:p>
            <a:r>
              <a:rPr lang="en-AU" baseline="0" dirty="0" smtClean="0"/>
              <a:t>As far as the ARC and NHMRC are concerned, both options are acceptable so it is up to the funded researchers to choose which option best suits their particular circumstances.</a:t>
            </a:r>
            <a:endParaRPr lang="en-AU" dirty="0"/>
          </a:p>
        </p:txBody>
      </p:sp>
      <p:sp>
        <p:nvSpPr>
          <p:cNvPr id="4" name="Slide Number Placeholder 3"/>
          <p:cNvSpPr>
            <a:spLocks noGrp="1"/>
          </p:cNvSpPr>
          <p:nvPr>
            <p:ph type="sldNum" sz="quarter" idx="10"/>
          </p:nvPr>
        </p:nvSpPr>
        <p:spPr/>
        <p:txBody>
          <a:bodyPr/>
          <a:lstStyle/>
          <a:p>
            <a:fld id="{1FD9A913-A9DF-43CB-AF78-ABB98020C31B}" type="slidenum">
              <a:rPr lang="en-AU" smtClean="0"/>
              <a:t>22</a:t>
            </a:fld>
            <a:endParaRPr lang="en-AU"/>
          </a:p>
        </p:txBody>
      </p:sp>
    </p:spTree>
    <p:extLst>
      <p:ext uri="{BB962C8B-B14F-4D97-AF65-F5344CB8AC3E}">
        <p14:creationId xmlns:p14="http://schemas.microsoft.com/office/powerpoint/2010/main" val="4291146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Gold open access is where an open access copy</a:t>
            </a:r>
            <a:r>
              <a:rPr lang="en-AU" sz="1200" kern="1200" baseline="0" dirty="0" smtClean="0">
                <a:solidFill>
                  <a:schemeClr val="tx1"/>
                </a:solidFill>
                <a:effectLst/>
                <a:latin typeface="+mn-lt"/>
                <a:ea typeface="+mn-ea"/>
                <a:cs typeface="+mn-cs"/>
              </a:rPr>
              <a:t> of the published version is</a:t>
            </a:r>
            <a:r>
              <a:rPr lang="en-AU" sz="1200" kern="1200" dirty="0" smtClean="0">
                <a:solidFill>
                  <a:schemeClr val="tx1"/>
                </a:solidFill>
                <a:effectLst/>
                <a:latin typeface="+mn-lt"/>
                <a:ea typeface="+mn-ea"/>
                <a:cs typeface="+mn-cs"/>
              </a:rPr>
              <a:t> immediately freely available from the journal website.   Gold open access is </a:t>
            </a:r>
            <a:r>
              <a:rPr lang="en-AU" sz="1200" b="1" kern="1200" dirty="0" smtClean="0">
                <a:solidFill>
                  <a:schemeClr val="tx1"/>
                </a:solidFill>
                <a:effectLst/>
                <a:latin typeface="+mn-lt"/>
                <a:ea typeface="+mn-ea"/>
                <a:cs typeface="+mn-cs"/>
              </a:rPr>
              <a:t>provided  by the publisher.</a:t>
            </a:r>
            <a:r>
              <a:rPr lang="en-AU" sz="1200" kern="1200" baseline="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It</a:t>
            </a:r>
            <a:r>
              <a:rPr lang="en-AU" sz="1200" kern="1200" baseline="0" dirty="0" smtClean="0">
                <a:solidFill>
                  <a:schemeClr val="tx1"/>
                </a:solidFill>
                <a:effectLst/>
                <a:latin typeface="+mn-lt"/>
                <a:ea typeface="+mn-ea"/>
                <a:cs typeface="+mn-cs"/>
              </a:rPr>
              <a:t> includes fully open access journals, where the entire contents of the journal is freely available online immediately on publication.  S</a:t>
            </a:r>
            <a:r>
              <a:rPr lang="en-AU" sz="1200" kern="1200" dirty="0" smtClean="0">
                <a:solidFill>
                  <a:schemeClr val="tx1"/>
                </a:solidFill>
                <a:effectLst/>
                <a:latin typeface="+mn-lt"/>
                <a:ea typeface="+mn-ea"/>
                <a:cs typeface="+mn-cs"/>
              </a:rPr>
              <a:t>ome, but not all, fully open access journals charge authors a fee to cover the publishing  costs</a:t>
            </a:r>
            <a:r>
              <a:rPr lang="en-AU" sz="1200" kern="1200" baseline="0" dirty="0" smtClean="0">
                <a:solidFill>
                  <a:schemeClr val="tx1"/>
                </a:solidFill>
                <a:effectLst/>
                <a:latin typeface="+mn-lt"/>
                <a:ea typeface="+mn-ea"/>
                <a:cs typeface="+mn-cs"/>
              </a:rPr>
              <a:t>.  For commercial publishers and scholarly society journals, this  fee is in lieu of the subscription revenue they are forgoing.  Open access journals published universities are often free for both readers and authors.  This is only possible where the host institution is prepared to subsidise the operating costs of the journal.</a:t>
            </a:r>
          </a:p>
          <a:p>
            <a:endParaRPr lang="en-AU" sz="1200" kern="1200" baseline="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Gold open access also includes </a:t>
            </a:r>
            <a:r>
              <a:rPr lang="en-AU" sz="1200" kern="1200" dirty="0" smtClean="0">
                <a:solidFill>
                  <a:schemeClr val="tx1"/>
                </a:solidFill>
                <a:effectLst/>
                <a:latin typeface="+mn-lt"/>
                <a:ea typeface="+mn-ea"/>
                <a:cs typeface="+mn-cs"/>
              </a:rPr>
              <a:t>hybrid journals which are subscription journals that provide an option for the individual article to be made open access via</a:t>
            </a:r>
            <a:r>
              <a:rPr lang="en-AU" sz="1200" kern="1200" baseline="0" dirty="0" smtClean="0">
                <a:solidFill>
                  <a:schemeClr val="tx1"/>
                </a:solidFill>
                <a:effectLst/>
                <a:latin typeface="+mn-lt"/>
                <a:ea typeface="+mn-ea"/>
                <a:cs typeface="+mn-cs"/>
              </a:rPr>
              <a:t> the journal website</a:t>
            </a:r>
            <a:r>
              <a:rPr lang="en-AU" sz="1200" kern="1200" dirty="0" smtClean="0">
                <a:solidFill>
                  <a:schemeClr val="tx1"/>
                </a:solidFill>
                <a:effectLst/>
                <a:latin typeface="+mn-lt"/>
                <a:ea typeface="+mn-ea"/>
                <a:cs typeface="+mn-cs"/>
              </a:rPr>
              <a:t> on payment of a fee. Hybrid open access fees are generally higher than those charged by fully open access journals.</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In most</a:t>
            </a:r>
            <a:r>
              <a:rPr lang="en-AU" sz="1200" kern="1200" baseline="0" dirty="0" smtClean="0">
                <a:solidFill>
                  <a:schemeClr val="tx1"/>
                </a:solidFill>
                <a:effectLst/>
                <a:latin typeface="+mn-lt"/>
                <a:ea typeface="+mn-ea"/>
                <a:cs typeface="+mn-cs"/>
              </a:rPr>
              <a:t> cases, when an article processing fee has been paid, the author can upload </a:t>
            </a:r>
            <a:r>
              <a:rPr lang="en-AU" sz="1200" b="1" i="1" kern="1200" baseline="0" dirty="0" smtClean="0">
                <a:solidFill>
                  <a:schemeClr val="tx1"/>
                </a:solidFill>
                <a:effectLst/>
                <a:latin typeface="+mn-lt"/>
                <a:ea typeface="+mn-ea"/>
                <a:cs typeface="+mn-cs"/>
              </a:rPr>
              <a:t>the published version  </a:t>
            </a:r>
            <a:r>
              <a:rPr lang="en-AU" sz="1200" b="0" i="0" kern="1200" baseline="0" dirty="0" smtClean="0">
                <a:solidFill>
                  <a:schemeClr val="tx1"/>
                </a:solidFill>
                <a:effectLst/>
                <a:latin typeface="+mn-lt"/>
                <a:ea typeface="+mn-ea"/>
                <a:cs typeface="+mn-cs"/>
              </a:rPr>
              <a:t>of the article </a:t>
            </a:r>
            <a:r>
              <a:rPr lang="en-AU" sz="1200" kern="1200" baseline="0" dirty="0" smtClean="0">
                <a:solidFill>
                  <a:schemeClr val="tx1"/>
                </a:solidFill>
                <a:effectLst/>
                <a:latin typeface="+mn-lt"/>
                <a:ea typeface="+mn-ea"/>
                <a:cs typeface="+mn-cs"/>
              </a:rPr>
              <a:t>to an institutional repository or personal web page.  However, the terms of the publishing agreement need to be read to confirm this.  Where this is not possible, the repository can hold the publication metadata plus a link to the open access full-text on the journal website.</a:t>
            </a:r>
          </a:p>
          <a:p>
            <a:endParaRPr lang="en-AU"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D9A913-A9DF-43CB-AF78-ABB98020C31B}" type="slidenum">
              <a:rPr lang="en-AU" smtClean="0"/>
              <a:t>23</a:t>
            </a:fld>
            <a:endParaRPr lang="en-AU"/>
          </a:p>
        </p:txBody>
      </p:sp>
    </p:spTree>
    <p:extLst>
      <p:ext uri="{BB962C8B-B14F-4D97-AF65-F5344CB8AC3E}">
        <p14:creationId xmlns:p14="http://schemas.microsoft.com/office/powerpoint/2010/main" val="95636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Green</a:t>
            </a:r>
            <a:r>
              <a:rPr lang="en-AU" sz="1200" kern="1200" baseline="0" dirty="0" smtClean="0">
                <a:solidFill>
                  <a:schemeClr val="tx1"/>
                </a:solidFill>
                <a:effectLst/>
                <a:latin typeface="+mn-lt"/>
                <a:ea typeface="+mn-ea"/>
                <a:cs typeface="+mn-cs"/>
              </a:rPr>
              <a:t> open access is </a:t>
            </a:r>
            <a:r>
              <a:rPr lang="en-AU" sz="1200" b="1" kern="1200" baseline="0" dirty="0" smtClean="0">
                <a:solidFill>
                  <a:schemeClr val="tx1"/>
                </a:solidFill>
                <a:effectLst/>
                <a:latin typeface="+mn-lt"/>
                <a:ea typeface="+mn-ea"/>
                <a:cs typeface="+mn-cs"/>
              </a:rPr>
              <a:t>provided by authors </a:t>
            </a:r>
            <a:r>
              <a:rPr lang="en-AU" sz="1200" kern="1200" baseline="0" dirty="0" smtClean="0">
                <a:solidFill>
                  <a:schemeClr val="tx1"/>
                </a:solidFill>
                <a:effectLst/>
                <a:latin typeface="+mn-lt"/>
                <a:ea typeface="+mn-ea"/>
                <a:cs typeface="+mn-cs"/>
              </a:rPr>
              <a:t>when they deposit a copy of the ‘accepted manuscript’ version in a repository.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Generally, the</a:t>
            </a:r>
            <a:r>
              <a:rPr lang="en-AU" sz="1200" kern="1200" baseline="0" dirty="0" smtClean="0">
                <a:solidFill>
                  <a:schemeClr val="tx1"/>
                </a:solidFill>
                <a:effectLst/>
                <a:latin typeface="+mn-lt"/>
                <a:ea typeface="+mn-ea"/>
                <a:cs typeface="+mn-cs"/>
              </a:rPr>
              <a:t> article will have been accepted for publication in a subscription journal and copyright will have been assigned to the publisher.  Many publishing agreements now specify that the author retains the right to post a copy of the accepted manuscript version on their personal website or institutional repository.</a:t>
            </a:r>
          </a:p>
          <a:p>
            <a:endParaRPr lang="en-AU"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Green open access allows researchers to meet their obligation to provide an open access copy without having to divert part of their grant money to cover a publisher’s open access fee.</a:t>
            </a:r>
          </a:p>
          <a:p>
            <a:endParaRPr lang="en-AU" dirty="0" smtClean="0"/>
          </a:p>
        </p:txBody>
      </p:sp>
      <p:sp>
        <p:nvSpPr>
          <p:cNvPr id="4" name="Slide Number Placeholder 3"/>
          <p:cNvSpPr>
            <a:spLocks noGrp="1"/>
          </p:cNvSpPr>
          <p:nvPr>
            <p:ph type="sldNum" sz="quarter" idx="10"/>
          </p:nvPr>
        </p:nvSpPr>
        <p:spPr/>
        <p:txBody>
          <a:bodyPr/>
          <a:lstStyle/>
          <a:p>
            <a:fld id="{1FD9A913-A9DF-43CB-AF78-ABB98020C31B}" type="slidenum">
              <a:rPr lang="en-AU" smtClean="0"/>
              <a:t>24</a:t>
            </a:fld>
            <a:endParaRPr lang="en-AU"/>
          </a:p>
        </p:txBody>
      </p:sp>
    </p:spTree>
    <p:extLst>
      <p:ext uri="{BB962C8B-B14F-4D97-AF65-F5344CB8AC3E}">
        <p14:creationId xmlns:p14="http://schemas.microsoft.com/office/powerpoint/2010/main" val="2929084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More nuanced definitions of open access distinguish </a:t>
            </a:r>
            <a:r>
              <a:rPr lang="en-US" sz="1200" b="1" dirty="0" smtClean="0"/>
              <a:t>Gratis OA, </a:t>
            </a:r>
            <a:r>
              <a:rPr lang="en-US" sz="1200" b="0" dirty="0" smtClean="0"/>
              <a:t>which means absence</a:t>
            </a:r>
            <a:r>
              <a:rPr lang="en-US" sz="1200" b="0" baseline="0" dirty="0" smtClean="0"/>
              <a:t> </a:t>
            </a:r>
            <a:r>
              <a:rPr lang="en-US" sz="1200" b="0" dirty="0" smtClean="0"/>
              <a:t>of </a:t>
            </a:r>
            <a:r>
              <a:rPr lang="en-US" sz="1200" dirty="0" smtClean="0"/>
              <a:t>price barriers from </a:t>
            </a:r>
            <a:r>
              <a:rPr lang="en-US" sz="1200" b="1" dirty="0" err="1" smtClean="0"/>
              <a:t>Libre</a:t>
            </a:r>
            <a:r>
              <a:rPr lang="en-US" sz="1200" b="1" dirty="0" smtClean="0"/>
              <a:t> OA  </a:t>
            </a:r>
            <a:r>
              <a:rPr lang="en-US" sz="1200" b="0" dirty="0" smtClean="0"/>
              <a:t>which means no</a:t>
            </a:r>
            <a:r>
              <a:rPr lang="en-US" sz="1200" dirty="0" smtClean="0"/>
              <a:t> price or permission barriers</a:t>
            </a:r>
            <a:r>
              <a:rPr lang="en-US" sz="1200" baseline="0" dirty="0" smtClean="0"/>
              <a:t> on re-use</a:t>
            </a:r>
            <a:r>
              <a:rPr lang="en-US" sz="1200" dirty="0" smtClean="0"/>
              <a:t>. </a:t>
            </a:r>
          </a:p>
          <a:p>
            <a:endParaRPr lang="en-US" sz="1200" dirty="0" smtClean="0"/>
          </a:p>
          <a:p>
            <a:r>
              <a:rPr lang="en-US" sz="1200" dirty="0" smtClean="0"/>
              <a:t>Green open access is ‘Gratis OA’ and, for the purpose of complying with the ARC and NHMRC policies,</a:t>
            </a:r>
            <a:r>
              <a:rPr lang="en-US" sz="1200" baseline="0" dirty="0" smtClean="0"/>
              <a:t> Gratis OA is sufficient.</a:t>
            </a:r>
            <a:endParaRPr lang="en-AU" sz="1200"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Gold open access is sometimes, but</a:t>
            </a:r>
            <a:r>
              <a:rPr lang="en-US" baseline="0" dirty="0" smtClean="0"/>
              <a:t> not always, ‘</a:t>
            </a:r>
            <a:r>
              <a:rPr lang="en-US" dirty="0" err="1" smtClean="0"/>
              <a:t>Libre</a:t>
            </a:r>
            <a:r>
              <a:rPr lang="en-US" dirty="0" smtClean="0"/>
              <a:t> OA’</a:t>
            </a:r>
            <a:r>
              <a:rPr lang="en-US" baseline="0" dirty="0" smtClean="0"/>
              <a:t>   Generally, where the author has paid an open access fee, the a</a:t>
            </a:r>
            <a:r>
              <a:rPr lang="en-US" sz="1200" dirty="0" smtClean="0"/>
              <a:t>rticle is published under a Creative</a:t>
            </a:r>
            <a:r>
              <a:rPr lang="en-US" sz="1200" baseline="0" dirty="0" smtClean="0"/>
              <a:t> Commons </a:t>
            </a:r>
            <a:r>
              <a:rPr lang="en-US" sz="1200" baseline="0" dirty="0" err="1" smtClean="0"/>
              <a:t>Licence</a:t>
            </a:r>
            <a:r>
              <a:rPr lang="en-US" sz="120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The most liberal creative commons </a:t>
            </a:r>
            <a:r>
              <a:rPr lang="en-US" sz="1200" baseline="0" dirty="0" err="1" smtClean="0"/>
              <a:t>licence</a:t>
            </a:r>
            <a:r>
              <a:rPr lang="en-US" sz="1200" baseline="0" dirty="0" smtClean="0"/>
              <a:t>, CC-BY, enables articles to be re-used for any lawful purpose, including commercial re-use.  However, some publishers are now charging higher fees for this </a:t>
            </a:r>
            <a:r>
              <a:rPr lang="en-US" sz="1200" baseline="0" dirty="0" err="1" smtClean="0"/>
              <a:t>licence</a:t>
            </a:r>
            <a:r>
              <a:rPr lang="en-US" sz="120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D9A913-A9DF-43CB-AF78-ABB98020C31B}" type="slidenum">
              <a:rPr lang="en-AU" smtClean="0"/>
              <a:t>25</a:t>
            </a:fld>
            <a:endParaRPr lang="en-AU"/>
          </a:p>
        </p:txBody>
      </p:sp>
    </p:spTree>
    <p:extLst>
      <p:ext uri="{BB962C8B-B14F-4D97-AF65-F5344CB8AC3E}">
        <p14:creationId xmlns:p14="http://schemas.microsoft.com/office/powerpoint/2010/main" val="604088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Neither policy actually refers to payments for article processing charges. </a:t>
            </a:r>
          </a:p>
          <a:p>
            <a:endParaRPr lang="en-US" dirty="0" smtClean="0"/>
          </a:p>
          <a:p>
            <a:r>
              <a:rPr lang="en-US" dirty="0" smtClean="0"/>
              <a:t>However, both the ARC and the NHMRC do allow some of their grant allocation to be directed to publication costs:</a:t>
            </a:r>
          </a:p>
          <a:p>
            <a:endParaRPr lang="en-US" dirty="0" smtClean="0"/>
          </a:p>
          <a:p>
            <a:r>
              <a:rPr lang="en-US" dirty="0" smtClean="0"/>
              <a:t>For most ARC schemes, publication and dissemination of Project outputs and outreach activity costs are ‘supported budget costs’.</a:t>
            </a:r>
          </a:p>
          <a:p>
            <a:endParaRPr lang="en-US" dirty="0" smtClean="0"/>
          </a:p>
          <a:p>
            <a:r>
              <a:rPr lang="en-US" dirty="0" smtClean="0"/>
              <a:t>NHMRC </a:t>
            </a:r>
            <a:r>
              <a:rPr lang="en-US" dirty="0" smtClean="0">
                <a:hlinkClick r:id="rId3"/>
              </a:rPr>
              <a:t>rules </a:t>
            </a:r>
            <a:r>
              <a:rPr lang="en-US" dirty="0" smtClean="0"/>
              <a:t>state that: ‘Publication costs cannot be requested on an application but may be listed as a legitimate cost against Direct Research Costs as part of the financial acquittal process.’</a:t>
            </a:r>
          </a:p>
          <a:p>
            <a:endParaRPr lang="en-AU" dirty="0" smtClean="0"/>
          </a:p>
          <a:p>
            <a:r>
              <a:rPr lang="en-AU" sz="1200" kern="1200" baseline="0" dirty="0" smtClean="0">
                <a:solidFill>
                  <a:schemeClr val="tx1"/>
                </a:solidFill>
                <a:effectLst/>
                <a:latin typeface="+mn-lt"/>
                <a:ea typeface="+mn-ea"/>
                <a:cs typeface="+mn-cs"/>
              </a:rPr>
              <a:t>However, funded researchers are often reluctant to use part of their grant to pay an article processing fee so it is fortunate that the ARC and NHMRC have made it very clear that Green OA is compliant.</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26</a:t>
            </a:fld>
            <a:endParaRPr lang="en-AU"/>
          </a:p>
        </p:txBody>
      </p:sp>
    </p:spTree>
    <p:extLst>
      <p:ext uri="{BB962C8B-B14F-4D97-AF65-F5344CB8AC3E}">
        <p14:creationId xmlns:p14="http://schemas.microsoft.com/office/powerpoint/2010/main" val="2501033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smtClean="0"/>
              <a:t>ARC grant applications include a requirement to submit a  plan for  “</a:t>
            </a:r>
            <a:r>
              <a:rPr lang="en-AU" sz="1200" b="1" i="1" dirty="0" smtClean="0"/>
              <a:t>communicating the research results to other researchers and the broader community</a:t>
            </a:r>
            <a:r>
              <a:rPr lang="en-AU" sz="1200" i="1" dirty="0" smtClean="0"/>
              <a:t>”</a:t>
            </a:r>
          </a:p>
          <a:p>
            <a:endParaRPr lang="en-AU"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This is to encourage researchers to think about how they are going to comply with the open access requirement long</a:t>
            </a:r>
            <a:r>
              <a:rPr lang="en-AU" sz="1200" baseline="0" dirty="0" smtClean="0"/>
              <a:t> before they get to the publishing  stage.</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And certainly before they get to the stage where they have signed a publishing agreement which</a:t>
            </a:r>
            <a:r>
              <a:rPr lang="en-AU" sz="1200" baseline="0" dirty="0" smtClean="0"/>
              <a:t> is non-compliant.</a:t>
            </a:r>
            <a:endParaRPr lang="en-AU" sz="1200"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019D1AF1-5616-4073-85FE-5B13330E2DF0}" type="slidenum">
              <a:rPr lang="en-US" smtClean="0"/>
              <a:pPr/>
              <a:t>27</a:t>
            </a:fld>
            <a:endParaRPr lang="en-US"/>
          </a:p>
        </p:txBody>
      </p:sp>
    </p:spTree>
    <p:extLst>
      <p:ext uri="{BB962C8B-B14F-4D97-AF65-F5344CB8AC3E}">
        <p14:creationId xmlns:p14="http://schemas.microsoft.com/office/powerpoint/2010/main" val="2671136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When a researcher has a grant, not all of their publications will be related to the grant.  </a:t>
            </a:r>
            <a:endParaRPr lang="en-AU" dirty="0" smtClean="0"/>
          </a:p>
          <a:p>
            <a:endParaRPr lang="en-AU" dirty="0" smtClean="0"/>
          </a:p>
          <a:p>
            <a:r>
              <a:rPr lang="en-AU" dirty="0" smtClean="0"/>
              <a:t>This compliance decision tree is available from the AOASG website.    </a:t>
            </a:r>
          </a:p>
          <a:p>
            <a:endParaRPr lang="en-AU" dirty="0" smtClean="0"/>
          </a:p>
          <a:p>
            <a:r>
              <a:rPr lang="en-AU" dirty="0" smtClean="0"/>
              <a:t>It</a:t>
            </a:r>
            <a:r>
              <a:rPr lang="en-AU" baseline="0" dirty="0" smtClean="0"/>
              <a:t> </a:t>
            </a:r>
            <a:r>
              <a:rPr lang="en-AU" dirty="0" smtClean="0"/>
              <a:t>can help researchers in receipt of an ARC or NHMRC grant understand their</a:t>
            </a:r>
            <a:r>
              <a:rPr lang="en-AU" baseline="0" dirty="0" smtClean="0"/>
              <a:t> obligations and their options.  </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28</a:t>
            </a:fld>
            <a:endParaRPr lang="en-AU"/>
          </a:p>
        </p:txBody>
      </p:sp>
    </p:spTree>
    <p:extLst>
      <p:ext uri="{BB962C8B-B14F-4D97-AF65-F5344CB8AC3E}">
        <p14:creationId xmlns:p14="http://schemas.microsoft.com/office/powerpoint/2010/main" val="1933827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Council of Australian University Librarians website, there is a Guide to Tagging Institutional Repository Records Related to ARC/NHMRC Grants.</a:t>
            </a:r>
          </a:p>
          <a:p>
            <a:endParaRPr lang="en-US" dirty="0" smtClean="0"/>
          </a:p>
          <a:p>
            <a:r>
              <a:rPr lang="en-US" dirty="0" smtClean="0"/>
              <a:t>This</a:t>
            </a:r>
            <a:r>
              <a:rPr lang="en-US" baseline="0" dirty="0" smtClean="0"/>
              <a:t> outlines the repository-related requirements set down by the ARC and NHMRC in relation to publication metadata </a:t>
            </a:r>
            <a:r>
              <a:rPr lang="en-US" baseline="0" smtClean="0"/>
              <a:t>and also suggests </a:t>
            </a:r>
            <a:r>
              <a:rPr lang="en-US" baseline="0" dirty="0" smtClean="0"/>
              <a:t>a few strategies which may help universities with the process of collecting the metadata.</a:t>
            </a:r>
            <a:r>
              <a:rPr lang="en-US" dirty="0" smtClean="0"/>
              <a:t> </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29</a:t>
            </a:fld>
            <a:endParaRPr lang="en-AU"/>
          </a:p>
        </p:txBody>
      </p:sp>
    </p:spTree>
    <p:extLst>
      <p:ext uri="{BB962C8B-B14F-4D97-AF65-F5344CB8AC3E}">
        <p14:creationId xmlns:p14="http://schemas.microsoft.com/office/powerpoint/2010/main" val="30283074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Some</a:t>
            </a:r>
            <a:r>
              <a:rPr lang="en-AU" baseline="0" dirty="0" smtClean="0"/>
              <a:t> of the large commercial publishers are keen to channel researchers, especially those with grants,  towards their paid open access options.  This includes their own OA journals (whose APCs tend to be more expensive that the APCs of non-profit publishers) and their even more expensive Hybrid OA option.</a:t>
            </a:r>
          </a:p>
          <a:p>
            <a:endParaRPr lang="en-AU" baseline="0" dirty="0" smtClean="0"/>
          </a:p>
          <a:p>
            <a:r>
              <a:rPr lang="en-AU" baseline="0" dirty="0" smtClean="0"/>
              <a:t>Evidence of this can be found in practices such as Elsevier asking funders and institutions with mandates to sign special agreements which would bind authors associated with their grants, or with the institution, to longer embargo periods – sometimes as long as 4 years.</a:t>
            </a:r>
          </a:p>
          <a:p>
            <a:endParaRPr lang="en-AU" baseline="0" dirty="0" smtClean="0"/>
          </a:p>
          <a:p>
            <a:r>
              <a:rPr lang="en-AU" baseline="0" dirty="0" smtClean="0"/>
              <a:t>The ARC and NHMRC have NOT signed an agreement with Elsevier.  However, authors should check the terms of any publishing agreement they are asked to sign in case an extended Green open access embargo period has been specified.  If it has, authors should look for another journal unless they are willing to use upwards of $3,000 of their grant money.</a:t>
            </a:r>
          </a:p>
          <a:p>
            <a:endParaRPr lang="en-AU" baseline="0" dirty="0" smtClean="0"/>
          </a:p>
          <a:p>
            <a:r>
              <a:rPr lang="en-AU" baseline="0" dirty="0" smtClean="0"/>
              <a:t>Wiley, on the other hand, allows authors to comply with the ARC and NHMRC mandates by depositing the accepted manuscript version in an institutional repository and it can be made open access after 12 months.  This is a concession on their part as their default policy says that only the preprint version can be used.</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30</a:t>
            </a:fld>
            <a:endParaRPr lang="en-AU"/>
          </a:p>
        </p:txBody>
      </p:sp>
    </p:spTree>
    <p:extLst>
      <p:ext uri="{BB962C8B-B14F-4D97-AF65-F5344CB8AC3E}">
        <p14:creationId xmlns:p14="http://schemas.microsoft.com/office/powerpoint/2010/main" val="2109660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smtClean="0">
              <a:solidFill>
                <a:schemeClr val="tx1"/>
              </a:solidFill>
              <a:effectLst/>
              <a:latin typeface="+mn-lt"/>
              <a:ea typeface="+mn-ea"/>
              <a:cs typeface="+mn-cs"/>
            </a:endParaRPr>
          </a:p>
          <a:p>
            <a:r>
              <a:rPr lang="en-US" dirty="0" smtClean="0"/>
              <a:t>The ARC funding rules strongly encourages the depositing of data arising from a Project in an appropriate publically accessible subject and/or institutional repository but it is not actually mandated by the ARC or the NHMRC at this stage.</a:t>
            </a:r>
          </a:p>
          <a:p>
            <a:endParaRPr lang="en-US" dirty="0" smtClean="0"/>
          </a:p>
        </p:txBody>
      </p:sp>
      <p:sp>
        <p:nvSpPr>
          <p:cNvPr id="4" name="Slide Number Placeholder 3"/>
          <p:cNvSpPr>
            <a:spLocks noGrp="1"/>
          </p:cNvSpPr>
          <p:nvPr>
            <p:ph type="sldNum" sz="quarter" idx="10"/>
          </p:nvPr>
        </p:nvSpPr>
        <p:spPr/>
        <p:txBody>
          <a:bodyPr/>
          <a:lstStyle/>
          <a:p>
            <a:fld id="{4CD6CE89-AB10-4C19-BE3F-59D9CB34182B}" type="slidenum">
              <a:rPr lang="en-AU" smtClean="0"/>
              <a:t>31</a:t>
            </a:fld>
            <a:endParaRPr lang="en-AU"/>
          </a:p>
        </p:txBody>
      </p:sp>
    </p:spTree>
    <p:extLst>
      <p:ext uri="{BB962C8B-B14F-4D97-AF65-F5344CB8AC3E}">
        <p14:creationId xmlns:p14="http://schemas.microsoft.com/office/powerpoint/2010/main" val="3457388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Australian Government has made ‘open </a:t>
            </a:r>
            <a:r>
              <a:rPr lang="en-AU" dirty="0" err="1" smtClean="0"/>
              <a:t>access’</a:t>
            </a:r>
            <a:r>
              <a:rPr lang="en-AU" dirty="0" smtClean="0"/>
              <a:t> the default for Government information.  Government publications </a:t>
            </a:r>
            <a:r>
              <a:rPr lang="en-AU" b="1" i="1" dirty="0" smtClean="0"/>
              <a:t>and</a:t>
            </a:r>
            <a:r>
              <a:rPr lang="en-AU" b="1" i="1" baseline="0" dirty="0" smtClean="0"/>
              <a:t> data </a:t>
            </a:r>
            <a:r>
              <a:rPr lang="en-AU" baseline="0" dirty="0" smtClean="0"/>
              <a:t>are made available under a range of open content licences</a:t>
            </a:r>
            <a:r>
              <a:rPr lang="en-AU" dirty="0" smtClean="0"/>
              <a:t> including</a:t>
            </a:r>
            <a:r>
              <a:rPr lang="en-AU" baseline="0" dirty="0" smtClean="0"/>
              <a:t> Creative Commons licences. </a:t>
            </a:r>
          </a:p>
          <a:p>
            <a:endParaRPr lang="en-AU" baseline="0" dirty="0" smtClean="0"/>
          </a:p>
          <a:p>
            <a:r>
              <a:rPr lang="en-AU" baseline="0" dirty="0" smtClean="0"/>
              <a:t>The choice of licence is guided by the AUSGOAL framework.</a:t>
            </a:r>
            <a:endParaRPr lang="en-AU" dirty="0"/>
          </a:p>
        </p:txBody>
      </p:sp>
      <p:sp>
        <p:nvSpPr>
          <p:cNvPr id="4" name="Slide Number Placeholder 3"/>
          <p:cNvSpPr>
            <a:spLocks noGrp="1"/>
          </p:cNvSpPr>
          <p:nvPr>
            <p:ph type="sldNum" sz="quarter" idx="10"/>
          </p:nvPr>
        </p:nvSpPr>
        <p:spPr/>
        <p:txBody>
          <a:bodyPr/>
          <a:lstStyle/>
          <a:p>
            <a:fld id="{734CBEDE-5ED7-4087-9394-CFCAF86D23F6}" type="slidenum">
              <a:rPr lang="en-AU" smtClean="0"/>
              <a:t>32</a:t>
            </a:fld>
            <a:endParaRPr lang="en-AU"/>
          </a:p>
        </p:txBody>
      </p:sp>
    </p:spTree>
    <p:extLst>
      <p:ext uri="{BB962C8B-B14F-4D97-AF65-F5344CB8AC3E}">
        <p14:creationId xmlns:p14="http://schemas.microsoft.com/office/powerpoint/2010/main" val="342677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More information about the ARC and NHMRC policies,</a:t>
            </a:r>
            <a:r>
              <a:rPr lang="en-AU" baseline="0" dirty="0" smtClean="0"/>
              <a:t>  plus a range of resources that can help communicate the requirements and options, are </a:t>
            </a:r>
            <a:r>
              <a:rPr lang="en-AU" dirty="0" smtClean="0"/>
              <a:t>available from the AOASG website.  </a:t>
            </a:r>
          </a:p>
          <a:p>
            <a:endParaRPr lang="en-AU" dirty="0" smtClean="0"/>
          </a:p>
          <a:p>
            <a:r>
              <a:rPr lang="en-AU" dirty="0" smtClean="0"/>
              <a:t>I will now hand</a:t>
            </a:r>
            <a:r>
              <a:rPr lang="en-AU" baseline="0" dirty="0" smtClean="0"/>
              <a:t> over to Susannah to </a:t>
            </a:r>
            <a:endParaRPr lang="en-AU" dirty="0"/>
          </a:p>
        </p:txBody>
      </p:sp>
      <p:sp>
        <p:nvSpPr>
          <p:cNvPr id="4" name="Slide Number Placeholder 3"/>
          <p:cNvSpPr>
            <a:spLocks noGrp="1"/>
          </p:cNvSpPr>
          <p:nvPr>
            <p:ph type="sldNum" sz="quarter" idx="10"/>
          </p:nvPr>
        </p:nvSpPr>
        <p:spPr/>
        <p:txBody>
          <a:bodyPr/>
          <a:lstStyle/>
          <a:p>
            <a:fld id="{4CD6CE89-AB10-4C19-BE3F-59D9CB34182B}" type="slidenum">
              <a:rPr lang="en-AU" smtClean="0"/>
              <a:t>33</a:t>
            </a:fld>
            <a:endParaRPr lang="en-AU"/>
          </a:p>
        </p:txBody>
      </p:sp>
    </p:spTree>
    <p:extLst>
      <p:ext uri="{BB962C8B-B14F-4D97-AF65-F5344CB8AC3E}">
        <p14:creationId xmlns:p14="http://schemas.microsoft.com/office/powerpoint/2010/main" val="4244625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CD6CE89-AB10-4C19-BE3F-59D9CB34182B}" type="slidenum">
              <a:rPr lang="en-AU" smtClean="0"/>
              <a:t>34</a:t>
            </a:fld>
            <a:endParaRPr lang="en-AU"/>
          </a:p>
        </p:txBody>
      </p:sp>
    </p:spTree>
    <p:extLst>
      <p:ext uri="{BB962C8B-B14F-4D97-AF65-F5344CB8AC3E}">
        <p14:creationId xmlns:p14="http://schemas.microsoft.com/office/powerpoint/2010/main" val="1177138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9299"/>
            <a:ext cx="7772400" cy="1103540"/>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2917349"/>
            <a:ext cx="6400800" cy="131566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2063336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69462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8236"/>
            <a:ext cx="7772400" cy="1022502"/>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182054"/>
            <a:ext cx="7772400" cy="112618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F8DB8C76-8DE6-4146-B36D-FDE898C1C71D}"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99784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201262"/>
            <a:ext cx="4038600" cy="3397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201262"/>
            <a:ext cx="4038600" cy="33976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F8DB8C76-8DE6-4146-B36D-FDE898C1C71D}"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24179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152401"/>
            <a:ext cx="4040188" cy="4802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1632667"/>
            <a:ext cx="4040188" cy="29662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6" y="1152401"/>
            <a:ext cx="4041775" cy="4802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6" y="1632667"/>
            <a:ext cx="4041775" cy="296621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F8DB8C76-8DE6-4146-B36D-FDE898C1C71D}" type="datetimeFigureOut">
              <a:rPr lang="en-US" smtClean="0"/>
              <a:t>1/20/2015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70735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F8DB8C76-8DE6-4146-B36D-FDE898C1C71D}" type="datetimeFigureOut">
              <a:rPr lang="en-US" smtClean="0"/>
              <a:t>1/20/2015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305986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DB8C76-8DE6-4146-B36D-FDE898C1C71D}" type="datetimeFigureOut">
              <a:rPr lang="en-US" smtClean="0"/>
              <a:t>1/20/2015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577260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977"/>
            <a:ext cx="3008313" cy="872345"/>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04977"/>
            <a:ext cx="5111750" cy="43939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1" y="1077322"/>
            <a:ext cx="3008313" cy="35215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8DB8C76-8DE6-4146-B36D-FDE898C1C71D}"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66030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3784"/>
            <a:ext cx="5486400" cy="425447"/>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460007"/>
            <a:ext cx="5486400" cy="30889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9231"/>
            <a:ext cx="5486400" cy="6042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8DB8C76-8DE6-4146-B36D-FDE898C1C71D}"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37918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3444111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169"/>
            <a:ext cx="2057400" cy="4392708"/>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06169"/>
            <a:ext cx="6019800" cy="4392708"/>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602625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169"/>
            <a:ext cx="8229600" cy="858044"/>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201262"/>
            <a:ext cx="8229600" cy="3397616"/>
          </a:xfrm>
          <a:prstGeom prst="rect">
            <a:avLst/>
          </a:prstGeom>
        </p:spPr>
        <p:txBody>
          <a:bodyPr vert="horz" lIns="91440" tIns="45720" rIns="91440" bIns="45720" rtlCol="0">
            <a:normAutofit/>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2"/>
          </p:nvPr>
        </p:nvSpPr>
        <p:spPr>
          <a:xfrm>
            <a:off x="457200" y="4771678"/>
            <a:ext cx="2133600" cy="274097"/>
          </a:xfrm>
          <a:prstGeom prst="rect">
            <a:avLst/>
          </a:prstGeom>
        </p:spPr>
        <p:txBody>
          <a:bodyPr vert="horz" lIns="91440" tIns="45720" rIns="91440" bIns="45720" rtlCol="0" anchor="ctr"/>
          <a:lstStyle>
            <a:lvl1pPr algn="l">
              <a:defRPr sz="1200">
                <a:solidFill>
                  <a:schemeClr val="tx1">
                    <a:tint val="75000"/>
                  </a:schemeClr>
                </a:solidFill>
              </a:defRPr>
            </a:lvl1pPr>
          </a:lstStyle>
          <a:p>
            <a:fld id="{F8DB8C76-8DE6-4146-B36D-FDE898C1C71D}" type="datetimeFigureOut">
              <a:rPr lang="en-US" smtClean="0"/>
              <a:t>1/20/2015</a:t>
            </a:fld>
            <a:endParaRPr lang="en-US"/>
          </a:p>
        </p:txBody>
      </p:sp>
      <p:sp>
        <p:nvSpPr>
          <p:cNvPr id="5" name="Footer Placeholder 4"/>
          <p:cNvSpPr>
            <a:spLocks noGrp="1"/>
          </p:cNvSpPr>
          <p:nvPr>
            <p:ph type="ftr" sz="quarter" idx="3"/>
          </p:nvPr>
        </p:nvSpPr>
        <p:spPr>
          <a:xfrm>
            <a:off x="3124200" y="4771678"/>
            <a:ext cx="2895600" cy="27409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71678"/>
            <a:ext cx="2133600" cy="274097"/>
          </a:xfrm>
          <a:prstGeom prst="rect">
            <a:avLst/>
          </a:prstGeom>
        </p:spPr>
        <p:txBody>
          <a:bodyPr vert="horz" lIns="91440" tIns="45720" rIns="91440" bIns="45720" rtlCol="0" anchor="ctr"/>
          <a:lstStyle>
            <a:lvl1pPr algn="r">
              <a:defRPr sz="1200">
                <a:solidFill>
                  <a:schemeClr val="tx1">
                    <a:tint val="75000"/>
                  </a:schemeClr>
                </a:solidFill>
              </a:defRPr>
            </a:lvl1pPr>
          </a:lstStyle>
          <a:p>
            <a:fld id="{2123503D-B020-AF41-8DCB-08B0448C4311}" type="slidenum">
              <a:rPr lang="en-US" smtClean="0"/>
              <a:t>‹#›</a:t>
            </a:fld>
            <a:endParaRPr lang="en-US"/>
          </a:p>
        </p:txBody>
      </p:sp>
      <p:pic>
        <p:nvPicPr>
          <p:cNvPr id="9" name="Picture 8" descr="AOASG_cmyk_footer.pdf"/>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87400" y="4598877"/>
            <a:ext cx="7556500" cy="552962"/>
          </a:xfrm>
          <a:prstGeom prst="rect">
            <a:avLst/>
          </a:prstGeom>
        </p:spPr>
      </p:pic>
      <p:pic>
        <p:nvPicPr>
          <p:cNvPr id="8" name="Picture 7" descr="open-access-logo.png"/>
          <p:cNvPicPr>
            <a:picLocks noChangeAspect="1"/>
          </p:cNvPicPr>
          <p:nvPr userDrawn="1"/>
        </p:nvPicPr>
        <p:blipFill>
          <a:blip r:embed="rId14">
            <a:alphaModFix amt="40000"/>
            <a:extLst>
              <a:ext uri="{28A0092B-C50C-407E-A947-70E740481C1C}">
                <a14:useLocalDpi xmlns:a14="http://schemas.microsoft.com/office/drawing/2010/main" val="0"/>
              </a:ext>
            </a:extLst>
          </a:blip>
          <a:stretch>
            <a:fillRect/>
          </a:stretch>
        </p:blipFill>
        <p:spPr>
          <a:xfrm>
            <a:off x="3525255" y="1566607"/>
            <a:ext cx="2090286" cy="2220518"/>
          </a:xfrm>
          <a:prstGeom prst="rect">
            <a:avLst/>
          </a:prstGeom>
        </p:spPr>
      </p:pic>
    </p:spTree>
    <p:extLst>
      <p:ext uri="{BB962C8B-B14F-4D97-AF65-F5344CB8AC3E}">
        <p14:creationId xmlns:p14="http://schemas.microsoft.com/office/powerpoint/2010/main" val="3382037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callan@qut.edu.au"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mailto:c.new@curtin.edu.a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budapestopenaccessinitiative.org/rea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openaccess.mpg.de/polic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english.cas.cn/Ne/CASE/201405/P020140516548023313654.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icsu.org/general-assembly/news/ICSU%20Report%20on%20Open%20Access.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wellcome.ac.uk/About-us/Policy/Spotlight-issues/Data-sharing/Data-management-and-sharing/index.htm" TargetMode="External"/><Relationship Id="rId3" Type="http://schemas.openxmlformats.org/officeDocument/2006/relationships/hyperlink" Target="http://grants1.nih.gov/grants/policy/data_sharing/data_sharing_guidance.htm" TargetMode="External"/><Relationship Id="rId7" Type="http://schemas.openxmlformats.org/officeDocument/2006/relationships/hyperlink" Target="http://www.csrees.usda.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my.americanheart.org/professional/Research/FundingOpportunities/Open-Science-Policy-Statements-for-AHA-Funded-Research_UCM_461225_Article.jsp" TargetMode="External"/><Relationship Id="rId5" Type="http://schemas.openxmlformats.org/officeDocument/2006/relationships/hyperlink" Target="http://www.nodc.noaa.gov/General/NODC-Submit/submit-guide.html#polguide" TargetMode="External"/><Relationship Id="rId4" Type="http://schemas.openxmlformats.org/officeDocument/2006/relationships/hyperlink" Target="http://science.nasa.gov/earth-science/earth-science-data/data-information-policy/" TargetMode="External"/><Relationship Id="rId9" Type="http://schemas.openxmlformats.org/officeDocument/2006/relationships/hyperlink" Target="http://www.eui.eu/Projects/EUIdatarepository/H2020datapilot.asp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datahub.io/group/n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ncbi.nlm.nih.gov/genbank" TargetMode="External"/><Relationship Id="rId5" Type="http://schemas.openxmlformats.org/officeDocument/2006/relationships/hyperlink" Target="http://figshare.com/services/publishers" TargetMode="External"/><Relationship Id="rId4" Type="http://schemas.openxmlformats.org/officeDocument/2006/relationships/hyperlink" Target="http://datadryad.org/"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proj.badc.rl.ac.uk/preparde/blog/DataJournalsList" TargetMode="External"/><Relationship Id="rId3" Type="http://schemas.openxmlformats.org/officeDocument/2006/relationships/hyperlink" Target="http://www.nature.com/scientificdata/" TargetMode="External"/><Relationship Id="rId7" Type="http://schemas.openxmlformats.org/officeDocument/2006/relationships/hyperlink" Target="http://pubs.acs.org/journal/jceaa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openarchaeologydata.metajnl.com/" TargetMode="External"/><Relationship Id="rId5" Type="http://schemas.openxmlformats.org/officeDocument/2006/relationships/hyperlink" Target="http://earth-system-science-data.net/" TargetMode="External"/><Relationship Id="rId4" Type="http://schemas.openxmlformats.org/officeDocument/2006/relationships/hyperlink" Target="http://onlinelibrary.wiley.com/journal/10.1002/(ISSN)2049-6060" TargetMode="External"/><Relationship Id="rId9" Type="http://schemas.openxmlformats.org/officeDocument/2006/relationships/hyperlink" Target="http://ands.org.au/guides/data-journals.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aoasg.org.au/"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nhmrc.gov.au/_files_nhmrc/publications/attachments/r39.pdf" TargetMode="Externa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nhmrc.gov.au/grants/policy/dissemination-research-findings" TargetMode="External"/><Relationship Id="rId5" Type="http://schemas.openxmlformats.org/officeDocument/2006/relationships/hyperlink" Target="http://www.arc.gov.au/applicants/open_access.htm" TargetMode="Externa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hmrc.gov.au/grants/policy/dissemination-research-finding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rc.gov.au/applicants/open_access.ht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aoasg.org.au/resources/comparison-of-arc-nhmrc-policie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commons.wikimedia.org/wiki/File:Glass_Half_Full_bw_1.JP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flickr.com/photos/crazyangelblue/4270749617/" TargetMode="Externa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flickr.com/photos/juju2nantes/2769868364/"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www.nhmrc.gov.au/_files_nhmrc/file/grants/funding/funded/manage/policy/direct_research_costs.pd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arc.gov.au/word/DP15/DP15%20Instructions%20to%20Applicants.docx"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aoasg.org.au/resources/policy-compliance-decision-tree/"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caul.edu.au/caul-programs/research/repository-service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ausgoal.gov.au/"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aoasg.org.au/resources/comparison-of-arc-nhmrc-policie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955" y="842661"/>
            <a:ext cx="7579674" cy="3330429"/>
          </a:xfrm>
          <a:prstGeom prst="rect">
            <a:avLst/>
          </a:prstGeom>
        </p:spPr>
      </p:pic>
    </p:spTree>
    <p:extLst>
      <p:ext uri="{BB962C8B-B14F-4D97-AF65-F5344CB8AC3E}">
        <p14:creationId xmlns:p14="http://schemas.microsoft.com/office/powerpoint/2010/main" val="1556907018"/>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3705"/>
            <a:ext cx="7772400" cy="1103540"/>
          </a:xfrm>
        </p:spPr>
        <p:txBody>
          <a:bodyPr>
            <a:normAutofit fontScale="90000"/>
          </a:bodyPr>
          <a:lstStyle/>
          <a:p>
            <a:r>
              <a:rPr lang="en-AU" dirty="0"/>
              <a:t>Funder </a:t>
            </a:r>
            <a:r>
              <a:rPr lang="en-AU" dirty="0" smtClean="0"/>
              <a:t>OA Policies &amp; Requirements</a:t>
            </a:r>
            <a:endParaRPr lang="en-US" dirty="0"/>
          </a:p>
        </p:txBody>
      </p:sp>
      <p:sp>
        <p:nvSpPr>
          <p:cNvPr id="3" name="Subtitle 2"/>
          <p:cNvSpPr>
            <a:spLocks noGrp="1"/>
          </p:cNvSpPr>
          <p:nvPr>
            <p:ph type="subTitle" idx="1"/>
          </p:nvPr>
        </p:nvSpPr>
        <p:spPr>
          <a:xfrm>
            <a:off x="225187" y="3330053"/>
            <a:ext cx="3609834" cy="1312395"/>
          </a:xfrm>
        </p:spPr>
        <p:txBody>
          <a:bodyPr>
            <a:normAutofit lnSpcReduction="10000"/>
          </a:bodyPr>
          <a:lstStyle/>
          <a:p>
            <a:pPr algn="l"/>
            <a:r>
              <a:rPr lang="en-US" sz="1800" dirty="0" smtClean="0"/>
              <a:t>Paula Callan</a:t>
            </a:r>
          </a:p>
          <a:p>
            <a:pPr algn="l"/>
            <a:r>
              <a:rPr lang="en-US" sz="1800" dirty="0" smtClean="0"/>
              <a:t>Scholarly Communications Librarian</a:t>
            </a:r>
          </a:p>
          <a:p>
            <a:pPr algn="l"/>
            <a:r>
              <a:rPr lang="en-US" sz="1800" dirty="0" smtClean="0"/>
              <a:t>QUT Library,   QUT</a:t>
            </a:r>
          </a:p>
          <a:p>
            <a:pPr algn="l"/>
            <a:r>
              <a:rPr lang="en-US" sz="1800" dirty="0" smtClean="0">
                <a:hlinkClick r:id="rId3"/>
              </a:rPr>
              <a:t>p.callan@qut.edu.au</a:t>
            </a:r>
            <a:endParaRPr lang="en-US" sz="1800" dirty="0" smtClean="0"/>
          </a:p>
          <a:p>
            <a:pPr algn="l"/>
            <a:endParaRPr lang="en-US" sz="1800" dirty="0"/>
          </a:p>
        </p:txBody>
      </p:sp>
      <p:sp>
        <p:nvSpPr>
          <p:cNvPr id="4" name="Subtitle 2"/>
          <p:cNvSpPr txBox="1">
            <a:spLocks/>
          </p:cNvSpPr>
          <p:nvPr/>
        </p:nvSpPr>
        <p:spPr>
          <a:xfrm>
            <a:off x="5331725" y="3330053"/>
            <a:ext cx="3609834" cy="1312395"/>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800" dirty="0" smtClean="0"/>
              <a:t>Catherine New</a:t>
            </a:r>
          </a:p>
          <a:p>
            <a:pPr algn="r"/>
            <a:r>
              <a:rPr lang="en-US" sz="1800" dirty="0" smtClean="0"/>
              <a:t>Coordinator, Research Services</a:t>
            </a:r>
          </a:p>
          <a:p>
            <a:pPr algn="r"/>
            <a:r>
              <a:rPr lang="en-US" sz="1800" dirty="0" smtClean="0"/>
              <a:t>University Library, Curtin University </a:t>
            </a:r>
          </a:p>
          <a:p>
            <a:pPr algn="r"/>
            <a:r>
              <a:rPr lang="en-AU" sz="1800" u="sng" dirty="0">
                <a:hlinkClick r:id="rId4"/>
              </a:rPr>
              <a:t>c.new@curtin.edu.au</a:t>
            </a:r>
            <a:r>
              <a:rPr lang="en-AU" sz="1800" dirty="0"/>
              <a:t> </a:t>
            </a:r>
            <a:endParaRPr lang="en-US" sz="1800" dirty="0"/>
          </a:p>
        </p:txBody>
      </p:sp>
    </p:spTree>
    <p:extLst>
      <p:ext uri="{BB962C8B-B14F-4D97-AF65-F5344CB8AC3E}">
        <p14:creationId xmlns:p14="http://schemas.microsoft.com/office/powerpoint/2010/main" val="191060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Defining Open Access</a:t>
            </a:r>
            <a:endParaRPr lang="en-AU" dirty="0"/>
          </a:p>
        </p:txBody>
      </p:sp>
      <p:sp>
        <p:nvSpPr>
          <p:cNvPr id="3" name="Content Placeholder 2"/>
          <p:cNvSpPr>
            <a:spLocks noGrp="1"/>
          </p:cNvSpPr>
          <p:nvPr>
            <p:ph idx="1"/>
          </p:nvPr>
        </p:nvSpPr>
        <p:spPr/>
        <p:txBody>
          <a:bodyPr>
            <a:normAutofit/>
          </a:bodyPr>
          <a:lstStyle/>
          <a:p>
            <a:r>
              <a:rPr lang="en-AU" sz="3000" dirty="0" smtClean="0"/>
              <a:t>Full-text </a:t>
            </a:r>
            <a:r>
              <a:rPr lang="en-AU" sz="3000" dirty="0"/>
              <a:t>is available online without password or </a:t>
            </a:r>
            <a:r>
              <a:rPr lang="en-AU" sz="3000" dirty="0" smtClean="0"/>
              <a:t>payment</a:t>
            </a:r>
          </a:p>
          <a:p>
            <a:endParaRPr lang="en-AU" sz="3000" dirty="0"/>
          </a:p>
          <a:p>
            <a:r>
              <a:rPr lang="en-AU" sz="3000" dirty="0" smtClean="0"/>
              <a:t>Barriers to access are removed</a:t>
            </a:r>
            <a:endParaRPr lang="en-AU" sz="3000" dirty="0"/>
          </a:p>
          <a:p>
            <a:pPr marL="0" indent="0">
              <a:buNone/>
            </a:pPr>
            <a:endParaRPr lang="en-AU"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6037" y="3643313"/>
            <a:ext cx="2920763" cy="99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459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Budapest OA Initiative 2002</a:t>
            </a:r>
            <a:endParaRPr lang="en-AU" dirty="0"/>
          </a:p>
        </p:txBody>
      </p:sp>
      <p:sp>
        <p:nvSpPr>
          <p:cNvPr id="3" name="Content Placeholder 2"/>
          <p:cNvSpPr>
            <a:spLocks noGrp="1"/>
          </p:cNvSpPr>
          <p:nvPr>
            <p:ph idx="1"/>
          </p:nvPr>
        </p:nvSpPr>
        <p:spPr>
          <a:solidFill>
            <a:schemeClr val="bg1"/>
          </a:solidFill>
        </p:spPr>
        <p:txBody>
          <a:bodyPr>
            <a:normAutofit/>
          </a:bodyPr>
          <a:lstStyle/>
          <a:p>
            <a:pPr marL="0" indent="0">
              <a:buNone/>
            </a:pPr>
            <a:r>
              <a:rPr lang="en-AU" dirty="0" smtClean="0">
                <a:latin typeface="BrowalliaUPC" panose="020B0604020202020204" pitchFamily="34" charset="-34"/>
                <a:cs typeface="BrowalliaUPC" panose="020B0604020202020204" pitchFamily="34" charset="-34"/>
              </a:rPr>
              <a:t>“</a:t>
            </a:r>
            <a:r>
              <a:rPr lang="en-AU" b="1" dirty="0" smtClean="0">
                <a:latin typeface="BrowalliaUPC" panose="020B0604020202020204" pitchFamily="34" charset="-34"/>
                <a:cs typeface="BrowalliaUPC" panose="020B0604020202020204" pitchFamily="34" charset="-34"/>
              </a:rPr>
              <a:t>An </a:t>
            </a:r>
            <a:r>
              <a:rPr lang="en-AU" b="1" dirty="0">
                <a:latin typeface="BrowalliaUPC" panose="020B0604020202020204" pitchFamily="34" charset="-34"/>
                <a:cs typeface="BrowalliaUPC" panose="020B0604020202020204" pitchFamily="34" charset="-34"/>
              </a:rPr>
              <a:t>old tradition and a new technology have converged to make possible an unprecedented public </a:t>
            </a:r>
            <a:r>
              <a:rPr lang="en-AU" b="1" dirty="0" smtClean="0">
                <a:latin typeface="BrowalliaUPC" panose="020B0604020202020204" pitchFamily="34" charset="-34"/>
                <a:cs typeface="BrowalliaUPC" panose="020B0604020202020204" pitchFamily="34" charset="-34"/>
              </a:rPr>
              <a:t>good…  The </a:t>
            </a:r>
            <a:r>
              <a:rPr lang="en-AU" b="1" dirty="0">
                <a:latin typeface="BrowalliaUPC" panose="020B0604020202020204" pitchFamily="34" charset="-34"/>
                <a:cs typeface="BrowalliaUPC" panose="020B0604020202020204" pitchFamily="34" charset="-34"/>
              </a:rPr>
              <a:t>public good they make possible is the world-wide electronic distribution of the peer-reviewed journal literature and completely free and unrestricted access to it by all scientists, scholars, teachers, students, and other curious </a:t>
            </a:r>
            <a:r>
              <a:rPr lang="en-AU" b="1" dirty="0" smtClean="0">
                <a:latin typeface="BrowalliaUPC" panose="020B0604020202020204" pitchFamily="34" charset="-34"/>
                <a:cs typeface="BrowalliaUPC" panose="020B0604020202020204" pitchFamily="34" charset="-34"/>
              </a:rPr>
              <a:t>minds</a:t>
            </a:r>
            <a:r>
              <a:rPr lang="en-AU" dirty="0" smtClean="0">
                <a:latin typeface="BrowalliaUPC" panose="020B0604020202020204" pitchFamily="34" charset="-34"/>
                <a:cs typeface="BrowalliaUPC" panose="020B0604020202020204" pitchFamily="34" charset="-34"/>
              </a:rPr>
              <a:t>”. </a:t>
            </a:r>
          </a:p>
          <a:p>
            <a:pPr marL="0" indent="0">
              <a:buNone/>
            </a:pPr>
            <a:r>
              <a:rPr lang="en-AU" sz="1400" dirty="0"/>
              <a:t> </a:t>
            </a:r>
            <a:r>
              <a:rPr lang="en-AU" sz="1400" u="sng" dirty="0" smtClean="0">
                <a:hlinkClick r:id="rId3"/>
              </a:rPr>
              <a:t>http</a:t>
            </a:r>
            <a:r>
              <a:rPr lang="en-AU" sz="1400" u="sng" dirty="0">
                <a:hlinkClick r:id="rId3"/>
              </a:rPr>
              <a:t>://www.budapestopenaccessinitiative.org/read</a:t>
            </a:r>
            <a:endParaRPr lang="en-AU" sz="1400" dirty="0"/>
          </a:p>
          <a:p>
            <a:pPr marL="0" indent="0">
              <a:buNone/>
            </a:pPr>
            <a:endParaRPr lang="en-AU"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8367" y="229604"/>
            <a:ext cx="986797" cy="984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6309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First Funder OA Policy</a:t>
            </a:r>
          </a:p>
        </p:txBody>
      </p:sp>
      <p:sp>
        <p:nvSpPr>
          <p:cNvPr id="3" name="Content Placeholder 2"/>
          <p:cNvSpPr>
            <a:spLocks noGrp="1"/>
          </p:cNvSpPr>
          <p:nvPr>
            <p:ph idx="1"/>
          </p:nvPr>
        </p:nvSpPr>
        <p:spPr/>
        <p:txBody>
          <a:bodyPr>
            <a:normAutofit/>
          </a:bodyPr>
          <a:lstStyle/>
          <a:p>
            <a:pPr marL="381000" indent="-381000">
              <a:lnSpc>
                <a:spcPct val="80000"/>
              </a:lnSpc>
            </a:pPr>
            <a:r>
              <a:rPr lang="en-AU" sz="3000" dirty="0" smtClean="0"/>
              <a:t>Max </a:t>
            </a:r>
            <a:r>
              <a:rPr lang="en-AU" sz="3000" dirty="0"/>
              <a:t>Planck Society </a:t>
            </a:r>
            <a:r>
              <a:rPr lang="en-AU" sz="3000" dirty="0" smtClean="0"/>
              <a:t>(2003)</a:t>
            </a:r>
          </a:p>
          <a:p>
            <a:pPr marL="781050" lvl="1" indent="-381000">
              <a:lnSpc>
                <a:spcPct val="80000"/>
              </a:lnSpc>
            </a:pPr>
            <a:r>
              <a:rPr lang="en-AU" sz="3000" dirty="0" smtClean="0"/>
              <a:t>Publish according </a:t>
            </a:r>
            <a:r>
              <a:rPr lang="en-AU" sz="3000" dirty="0"/>
              <a:t>to </a:t>
            </a:r>
            <a:r>
              <a:rPr lang="en-AU" sz="3000" dirty="0" smtClean="0"/>
              <a:t>principles </a:t>
            </a:r>
            <a:r>
              <a:rPr lang="en-AU" sz="3000" dirty="0"/>
              <a:t>of open </a:t>
            </a:r>
            <a:r>
              <a:rPr lang="en-AU" sz="3000" dirty="0" smtClean="0"/>
              <a:t>access  </a:t>
            </a:r>
          </a:p>
          <a:p>
            <a:pPr marL="781050" lvl="1" indent="-381000">
              <a:lnSpc>
                <a:spcPct val="80000"/>
              </a:lnSpc>
            </a:pPr>
            <a:r>
              <a:rPr lang="en-AU" sz="3000" dirty="0" smtClean="0"/>
              <a:t>Repository-delivered OA</a:t>
            </a:r>
            <a:endParaRPr lang="en-AU" sz="3000" dirty="0"/>
          </a:p>
          <a:p>
            <a:pPr marL="400050" lvl="2" indent="0">
              <a:buNone/>
            </a:pPr>
            <a:endParaRPr lang="en-US" sz="1800" dirty="0" smtClean="0">
              <a:effectLst>
                <a:outerShdw blurRad="38100" dist="38100" dir="2700000" algn="tl">
                  <a:srgbClr val="C0C0C0"/>
                </a:outerShdw>
              </a:effectLst>
            </a:endParaRPr>
          </a:p>
          <a:p>
            <a:pPr marL="400050" lvl="2" indent="0">
              <a:buNone/>
            </a:pPr>
            <a:r>
              <a:rPr lang="en-US" sz="1800" dirty="0" smtClean="0">
                <a:effectLst>
                  <a:outerShdw blurRad="38100" dist="38100" dir="2700000" algn="tl">
                    <a:srgbClr val="C0C0C0"/>
                  </a:outerShdw>
                </a:effectLst>
              </a:rPr>
              <a:t>“</a:t>
            </a:r>
            <a:r>
              <a:rPr lang="en-US" sz="1800" dirty="0">
                <a:effectLst>
                  <a:outerShdw blurRad="38100" dist="38100" dir="2700000" algn="tl">
                    <a:srgbClr val="C0C0C0"/>
                  </a:outerShdw>
                </a:effectLst>
              </a:rPr>
              <a:t>A complete version of the work... is deposited... in at least one online repository... to enable open access, unrestricted distribution, [OAI] interoperability, and long-term archiving</a:t>
            </a:r>
            <a:r>
              <a:rPr lang="en-US" sz="1800" dirty="0" smtClean="0">
                <a:effectLst>
                  <a:outerShdw blurRad="38100" dist="38100" dir="2700000" algn="tl">
                    <a:srgbClr val="C0C0C0"/>
                  </a:outerShdw>
                </a:effectLst>
              </a:rPr>
              <a:t>.” </a:t>
            </a:r>
            <a:r>
              <a:rPr lang="en-AU" sz="1800" dirty="0">
                <a:hlinkClick r:id="rId3"/>
              </a:rPr>
              <a:t>http://openaccess.mpg.de/policy</a:t>
            </a:r>
            <a:endParaRPr lang="en-AU" sz="1800" dirty="0"/>
          </a:p>
          <a:p>
            <a:pPr marL="400050" lvl="2" indent="0">
              <a:buNone/>
            </a:pPr>
            <a:endParaRPr lang="en-US" sz="1800" dirty="0">
              <a:effectLst>
                <a:outerShdw blurRad="38100" dist="38100" dir="2700000" algn="tl">
                  <a:srgbClr val="C0C0C0"/>
                </a:outerShdw>
              </a:effectLst>
            </a:endParaRPr>
          </a:p>
          <a:p>
            <a:pPr marL="0" indent="0">
              <a:buNone/>
            </a:pPr>
            <a:endParaRPr lang="en-AU" dirty="0"/>
          </a:p>
        </p:txBody>
      </p:sp>
      <p:pic>
        <p:nvPicPr>
          <p:cNvPr id="5"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0796" y="529127"/>
            <a:ext cx="1871663" cy="1070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486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AU" dirty="0" smtClean="0"/>
              <a:t>Other Funder Open Access Policies</a:t>
            </a:r>
            <a:endParaRPr lang="en-AU" dirty="0"/>
          </a:p>
        </p:txBody>
      </p:sp>
      <p:sp>
        <p:nvSpPr>
          <p:cNvPr id="39939" name="Rectangle 3"/>
          <p:cNvSpPr>
            <a:spLocks noGrp="1" noChangeArrowheads="1"/>
          </p:cNvSpPr>
          <p:nvPr>
            <p:ph type="body" sz="half" idx="1"/>
          </p:nvPr>
        </p:nvSpPr>
        <p:spPr>
          <a:xfrm>
            <a:off x="184244" y="1064213"/>
            <a:ext cx="5161106" cy="3397616"/>
          </a:xfrm>
        </p:spPr>
        <p:txBody>
          <a:bodyPr/>
          <a:lstStyle/>
          <a:p>
            <a:r>
              <a:rPr lang="en-AU" sz="2400" dirty="0" smtClean="0"/>
              <a:t>90 </a:t>
            </a:r>
            <a:r>
              <a:rPr lang="en-AU" sz="2400" dirty="0"/>
              <a:t>funding bodies </a:t>
            </a:r>
            <a:r>
              <a:rPr lang="en-AU" sz="2400" dirty="0" smtClean="0"/>
              <a:t>around the world now have open access mandates</a:t>
            </a:r>
            <a:endParaRPr lang="en-AU" sz="2400" dirty="0"/>
          </a:p>
        </p:txBody>
      </p:sp>
      <p:pic>
        <p:nvPicPr>
          <p:cNvPr id="399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1114266"/>
            <a:ext cx="2952750" cy="4909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969538"/>
            <a:ext cx="1352550" cy="91524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775674"/>
            <a:ext cx="2590800" cy="57202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888" y="2465685"/>
            <a:ext cx="2686050" cy="450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8"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9530" y="3925550"/>
            <a:ext cx="1333500" cy="9223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9"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31719" y="4110863"/>
            <a:ext cx="2592388" cy="5517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5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5358" y="3817768"/>
            <a:ext cx="3040358" cy="103017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2046585"/>
            <a:ext cx="3876675" cy="838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36661" y="2992100"/>
            <a:ext cx="1519238" cy="8411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8622" y="3083192"/>
            <a:ext cx="2618582"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6869" y="3083192"/>
            <a:ext cx="3685975" cy="6119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8375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Recent Developments</a:t>
            </a:r>
            <a:endParaRPr lang="en-AU" dirty="0"/>
          </a:p>
        </p:txBody>
      </p:sp>
      <p:sp>
        <p:nvSpPr>
          <p:cNvPr id="3" name="Content Placeholder 2"/>
          <p:cNvSpPr>
            <a:spLocks noGrp="1"/>
          </p:cNvSpPr>
          <p:nvPr>
            <p:ph idx="1"/>
          </p:nvPr>
        </p:nvSpPr>
        <p:spPr>
          <a:xfrm>
            <a:off x="457200" y="1201262"/>
            <a:ext cx="8229600" cy="3152374"/>
          </a:xfrm>
        </p:spPr>
        <p:txBody>
          <a:bodyPr>
            <a:normAutofit/>
          </a:bodyPr>
          <a:lstStyle/>
          <a:p>
            <a:r>
              <a:rPr lang="en-AU" sz="2800" dirty="0" smtClean="0"/>
              <a:t>Indian </a:t>
            </a:r>
            <a:r>
              <a:rPr lang="en-AU" sz="2800" dirty="0"/>
              <a:t>Department of Biotechnology </a:t>
            </a:r>
            <a:r>
              <a:rPr lang="en-AU" sz="2800" dirty="0" smtClean="0"/>
              <a:t>and </a:t>
            </a:r>
            <a:r>
              <a:rPr lang="en-AU" sz="2800" dirty="0"/>
              <a:t>the Department of Science and </a:t>
            </a:r>
            <a:r>
              <a:rPr lang="en-AU" sz="2800" dirty="0" smtClean="0"/>
              <a:t>Technology (July 2014)</a:t>
            </a:r>
          </a:p>
          <a:p>
            <a:r>
              <a:rPr lang="en-AU" sz="2800" dirty="0" smtClean="0"/>
              <a:t>Chinese </a:t>
            </a:r>
            <a:r>
              <a:rPr lang="en-AU" sz="2800" dirty="0"/>
              <a:t>Academy of Science </a:t>
            </a:r>
            <a:r>
              <a:rPr lang="en-AU" sz="2800" dirty="0" smtClean="0"/>
              <a:t>(May 2014</a:t>
            </a:r>
            <a:r>
              <a:rPr lang="en-AU" sz="2800" dirty="0"/>
              <a:t>)</a:t>
            </a:r>
            <a:endParaRPr lang="en-AU" sz="2800" dirty="0" smtClean="0"/>
          </a:p>
          <a:p>
            <a:r>
              <a:rPr lang="en-AU" sz="2800" dirty="0"/>
              <a:t>Natural Sciences and Engineering Research Council of </a:t>
            </a:r>
            <a:r>
              <a:rPr lang="en-AU" sz="2800" dirty="0" smtClean="0"/>
              <a:t>Canada (October 2013)</a:t>
            </a:r>
          </a:p>
          <a:p>
            <a:r>
              <a:rPr lang="en-AU" sz="2800" dirty="0" smtClean="0"/>
              <a:t>European Commission – Horizon 2020</a:t>
            </a:r>
            <a:endParaRPr lang="en-AU" sz="3000" dirty="0"/>
          </a:p>
        </p:txBody>
      </p:sp>
    </p:spTree>
    <p:extLst>
      <p:ext uri="{BB962C8B-B14F-4D97-AF65-F5344CB8AC3E}">
        <p14:creationId xmlns:p14="http://schemas.microsoft.com/office/powerpoint/2010/main" val="894830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4491" y="4042367"/>
            <a:ext cx="4781146" cy="62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AU" dirty="0" smtClean="0"/>
              <a:t>Recent developments</a:t>
            </a:r>
            <a:endParaRPr lang="en-AU" dirty="0"/>
          </a:p>
        </p:txBody>
      </p:sp>
      <p:sp>
        <p:nvSpPr>
          <p:cNvPr id="3" name="Content Placeholder 2"/>
          <p:cNvSpPr>
            <a:spLocks noGrp="1"/>
          </p:cNvSpPr>
          <p:nvPr>
            <p:ph idx="1"/>
          </p:nvPr>
        </p:nvSpPr>
        <p:spPr>
          <a:xfrm>
            <a:off x="457200" y="1201262"/>
            <a:ext cx="8229600" cy="3152374"/>
          </a:xfrm>
        </p:spPr>
        <p:txBody>
          <a:bodyPr>
            <a:normAutofit/>
          </a:bodyPr>
          <a:lstStyle/>
          <a:p>
            <a:pPr marL="0" indent="0">
              <a:buNone/>
            </a:pPr>
            <a:r>
              <a:rPr lang="en-AU" sz="3000" b="1" dirty="0">
                <a:latin typeface="BrowalliaUPC" panose="020B0604020202020204" pitchFamily="34" charset="-34"/>
                <a:cs typeface="BrowalliaUPC" panose="020B0604020202020204" pitchFamily="34" charset="-34"/>
              </a:rPr>
              <a:t>Societal advancement is made possible through widespread and barrier-free access to cutting-edge research and knowledge, enabling researchers, scholars, clinicians, policy-makers, private sector and not-for-profit organizations and the public to use and build on this </a:t>
            </a:r>
            <a:r>
              <a:rPr lang="en-AU" sz="3000" b="1" dirty="0" smtClean="0">
                <a:latin typeface="BrowalliaUPC" panose="020B0604020202020204" pitchFamily="34" charset="-34"/>
                <a:cs typeface="BrowalliaUPC" panose="020B0604020202020204" pitchFamily="34" charset="-34"/>
              </a:rPr>
              <a:t>knowledge</a:t>
            </a:r>
          </a:p>
          <a:p>
            <a:pPr marL="0" indent="0">
              <a:buNone/>
            </a:pPr>
            <a:endParaRPr lang="en-AU" sz="1100" u="sng" dirty="0" smtClean="0">
              <a:hlinkClick r:id="rId4"/>
            </a:endParaRPr>
          </a:p>
          <a:p>
            <a:pPr marL="0" indent="0">
              <a:buNone/>
            </a:pPr>
            <a:r>
              <a:rPr lang="en-AU" sz="2000" u="sng" dirty="0" smtClean="0">
                <a:hlinkClick r:id="rId4"/>
              </a:rPr>
              <a:t>http</a:t>
            </a:r>
            <a:r>
              <a:rPr lang="en-AU" sz="2000" u="sng" dirty="0">
                <a:hlinkClick r:id="rId4"/>
              </a:rPr>
              <a:t>://english.cas.cn/Ne/CASE/201405/P020140516548023313654.pdf</a:t>
            </a:r>
            <a:endParaRPr lang="en-AU" sz="2000" dirty="0"/>
          </a:p>
          <a:p>
            <a:pPr marL="0" indent="0">
              <a:buNone/>
            </a:pPr>
            <a:endParaRPr lang="en-AU" sz="2000" b="1" dirty="0">
              <a:cs typeface="BrowalliaUPC" panose="020B0604020202020204" pitchFamily="34" charset="-34"/>
            </a:endParaRPr>
          </a:p>
          <a:p>
            <a:pPr marL="0" indent="0">
              <a:buNone/>
            </a:pPr>
            <a:endParaRPr lang="en-AU" sz="3000" dirty="0"/>
          </a:p>
        </p:txBody>
      </p:sp>
    </p:spTree>
    <p:extLst>
      <p:ext uri="{BB962C8B-B14F-4D97-AF65-F5344CB8AC3E}">
        <p14:creationId xmlns:p14="http://schemas.microsoft.com/office/powerpoint/2010/main" val="1352050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Recent developments</a:t>
            </a:r>
            <a:endParaRPr lang="en-AU" dirty="0"/>
          </a:p>
        </p:txBody>
      </p:sp>
      <p:sp>
        <p:nvSpPr>
          <p:cNvPr id="3" name="Content Placeholder 2"/>
          <p:cNvSpPr>
            <a:spLocks noGrp="1"/>
          </p:cNvSpPr>
          <p:nvPr>
            <p:ph idx="1"/>
          </p:nvPr>
        </p:nvSpPr>
        <p:spPr/>
        <p:txBody>
          <a:bodyPr>
            <a:normAutofit/>
          </a:bodyPr>
          <a:lstStyle/>
          <a:p>
            <a:r>
              <a:rPr lang="en-AU" sz="3000" dirty="0" smtClean="0"/>
              <a:t>International Council for Science</a:t>
            </a:r>
          </a:p>
          <a:p>
            <a:pPr lvl="1"/>
            <a:r>
              <a:rPr lang="en-AU" sz="2000" dirty="0"/>
              <a:t>Free </a:t>
            </a:r>
            <a:r>
              <a:rPr lang="en-AU" sz="2000" dirty="0" smtClean="0"/>
              <a:t>of financial </a:t>
            </a:r>
            <a:r>
              <a:rPr lang="en-AU" sz="2000" dirty="0"/>
              <a:t>barriers for any researcher to contribute to;</a:t>
            </a:r>
          </a:p>
          <a:p>
            <a:pPr lvl="1"/>
            <a:r>
              <a:rPr lang="en-AU" sz="2000" dirty="0"/>
              <a:t>Free </a:t>
            </a:r>
            <a:r>
              <a:rPr lang="en-AU" sz="2000" dirty="0" smtClean="0"/>
              <a:t>of financial </a:t>
            </a:r>
            <a:r>
              <a:rPr lang="en-AU" sz="2000" dirty="0"/>
              <a:t>barriers for any user </a:t>
            </a:r>
            <a:r>
              <a:rPr lang="en-AU" sz="2000" dirty="0" smtClean="0"/>
              <a:t>to access </a:t>
            </a:r>
            <a:r>
              <a:rPr lang="en-AU" sz="2000" dirty="0"/>
              <a:t>immediately on publication;</a:t>
            </a:r>
          </a:p>
          <a:p>
            <a:pPr lvl="1"/>
            <a:r>
              <a:rPr lang="en-AU" sz="2000" dirty="0"/>
              <a:t>Made available without	restriction on reuse for any purpose, subject </a:t>
            </a:r>
            <a:r>
              <a:rPr lang="en-AU" sz="2000" dirty="0" smtClean="0"/>
              <a:t>to proper </a:t>
            </a:r>
            <a:r>
              <a:rPr lang="en-AU" sz="2000" dirty="0"/>
              <a:t>attribution;</a:t>
            </a:r>
          </a:p>
          <a:p>
            <a:pPr lvl="1"/>
            <a:r>
              <a:rPr lang="en-AU" sz="2000" dirty="0"/>
              <a:t>Quality-assured and published in a timely manner;</a:t>
            </a:r>
          </a:p>
          <a:p>
            <a:pPr lvl="1"/>
            <a:r>
              <a:rPr lang="en-AU" sz="2000" dirty="0"/>
              <a:t>Archived and made available in perpetuity</a:t>
            </a:r>
            <a:r>
              <a:rPr lang="en-AU" sz="2000" dirty="0" smtClean="0"/>
              <a:t>. </a:t>
            </a:r>
          </a:p>
          <a:p>
            <a:pPr marL="457200" lvl="1" indent="0">
              <a:buNone/>
            </a:pPr>
            <a:r>
              <a:rPr lang="en-AU" sz="1800" dirty="0">
                <a:hlinkClick r:id="rId3"/>
              </a:rPr>
              <a:t>icsu.org/general-assembly/news/ICSU%20Report%20on%20Open%20Access.pdf</a:t>
            </a:r>
            <a:endParaRPr lang="en-AU" sz="1800" dirty="0"/>
          </a:p>
          <a:p>
            <a:pPr marL="457200" lvl="1" indent="0">
              <a:buNone/>
            </a:pPr>
            <a:endParaRPr lang="en-AU" sz="2000" dirty="0" smtClean="0"/>
          </a:p>
        </p:txBody>
      </p:sp>
    </p:spTree>
    <p:extLst>
      <p:ext uri="{BB962C8B-B14F-4D97-AF65-F5344CB8AC3E}">
        <p14:creationId xmlns:p14="http://schemas.microsoft.com/office/powerpoint/2010/main" val="16168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69"/>
            <a:ext cx="8482084" cy="858044"/>
          </a:xfrm>
        </p:spPr>
        <p:txBody>
          <a:bodyPr/>
          <a:lstStyle/>
          <a:p>
            <a:r>
              <a:rPr lang="en-AU" dirty="0" smtClean="0"/>
              <a:t>Data Sharing Mandates</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86703518"/>
              </p:ext>
            </p:extLst>
          </p:nvPr>
        </p:nvGraphicFramePr>
        <p:xfrm>
          <a:off x="457200" y="1201738"/>
          <a:ext cx="8229600" cy="3497641"/>
        </p:xfrm>
        <a:graphic>
          <a:graphicData uri="http://schemas.openxmlformats.org/drawingml/2006/table">
            <a:tbl>
              <a:tblPr bandRow="1">
                <a:tableStyleId>{616DA210-FB5B-4158-B5E0-FEB733F419BA}</a:tableStyleId>
              </a:tblPr>
              <a:tblGrid>
                <a:gridCol w="1521725"/>
                <a:gridCol w="6707875"/>
              </a:tblGrid>
              <a:tr h="370840">
                <a:tc>
                  <a:txBody>
                    <a:bodyPr/>
                    <a:lstStyle/>
                    <a:p>
                      <a:r>
                        <a:rPr lang="en-AU" b="0" dirty="0" smtClean="0">
                          <a:effectLst/>
                          <a:hlinkClick r:id="rId3"/>
                        </a:rPr>
                        <a:t>NIH</a:t>
                      </a:r>
                      <a:endParaRPr lang="en-AU" b="0" dirty="0"/>
                    </a:p>
                  </a:txBody>
                  <a:tcPr/>
                </a:tc>
                <a:tc>
                  <a:txBody>
                    <a:bodyPr/>
                    <a:lstStyle/>
                    <a:p>
                      <a:r>
                        <a:rPr lang="en-US" sz="1600" b="0" kern="1200" dirty="0" smtClean="0">
                          <a:effectLst/>
                        </a:rPr>
                        <a:t>“data sharing statement” required for proposals requesting &gt; $500K</a:t>
                      </a:r>
                      <a:endParaRPr lang="en-AU" sz="1600" b="0" dirty="0"/>
                    </a:p>
                  </a:txBody>
                  <a:tcPr/>
                </a:tc>
              </a:tr>
              <a:tr h="370840">
                <a:tc>
                  <a:txBody>
                    <a:bodyPr/>
                    <a:lstStyle/>
                    <a:p>
                      <a:r>
                        <a:rPr lang="en-AU" dirty="0" smtClean="0">
                          <a:effectLst/>
                          <a:hlinkClick r:id="rId4"/>
                        </a:rPr>
                        <a:t>NASA</a:t>
                      </a:r>
                      <a:endParaRPr lang="en-AU" dirty="0"/>
                    </a:p>
                  </a:txBody>
                  <a:tcPr/>
                </a:tc>
                <a:tc>
                  <a:txBody>
                    <a:bodyPr/>
                    <a:lstStyle/>
                    <a:p>
                      <a:r>
                        <a:rPr lang="en-AU" sz="1600" dirty="0" smtClean="0"/>
                        <a:t>Data sharing policy (also maintains its own data repository)</a:t>
                      </a:r>
                      <a:endParaRPr lang="en-AU" sz="1600" dirty="0"/>
                    </a:p>
                  </a:txBody>
                  <a:tcPr/>
                </a:tc>
              </a:tr>
              <a:tr h="370840">
                <a:tc>
                  <a:txBody>
                    <a:bodyPr/>
                    <a:lstStyle/>
                    <a:p>
                      <a:r>
                        <a:rPr lang="en-AU" dirty="0" smtClean="0">
                          <a:effectLst/>
                          <a:hlinkClick r:id="rId5"/>
                        </a:rPr>
                        <a:t>NOAA</a:t>
                      </a:r>
                      <a:endParaRPr lang="en-AU" dirty="0"/>
                    </a:p>
                  </a:txBody>
                  <a:tcPr/>
                </a:tc>
                <a:tc>
                  <a:txBody>
                    <a:bodyPr/>
                    <a:lstStyle/>
                    <a:p>
                      <a:r>
                        <a:rPr lang="en-AU" sz="1600" dirty="0" smtClean="0">
                          <a:effectLst/>
                        </a:rPr>
                        <a:t>Data sharing requirement (via national data centres)</a:t>
                      </a:r>
                      <a:endParaRPr lang="en-AU" sz="1600" dirty="0"/>
                    </a:p>
                  </a:txBody>
                  <a:tcPr/>
                </a:tc>
              </a:tr>
              <a:tr h="370840">
                <a:tc>
                  <a:txBody>
                    <a:bodyPr/>
                    <a:lstStyle/>
                    <a:p>
                      <a:r>
                        <a:rPr lang="en-AU" dirty="0" smtClean="0">
                          <a:hlinkClick r:id="rId6" tooltip="American Heart Association"/>
                        </a:rPr>
                        <a:t>AHA</a:t>
                      </a:r>
                      <a:r>
                        <a:rPr lang="en-AU" dirty="0" smtClean="0"/>
                        <a:t> </a:t>
                      </a:r>
                      <a:endParaRPr lang="en-AU" sz="1400" dirty="0"/>
                    </a:p>
                  </a:txBody>
                  <a:tcPr/>
                </a:tc>
                <a:tc>
                  <a:txBody>
                    <a:bodyPr/>
                    <a:lstStyle/>
                    <a:p>
                      <a:r>
                        <a:rPr lang="en-US" sz="1600" dirty="0" smtClean="0">
                          <a:effectLst/>
                        </a:rPr>
                        <a:t>Publicly share data required for independent verification w/in 12 months (</a:t>
                      </a:r>
                      <a:r>
                        <a:rPr lang="en-US" sz="1600" baseline="0" dirty="0" smtClean="0">
                          <a:effectLst/>
                        </a:rPr>
                        <a:t>rationale required  for opt-out)</a:t>
                      </a:r>
                      <a:endParaRPr lang="en-AU" sz="1600" dirty="0"/>
                    </a:p>
                  </a:txBody>
                  <a:tcPr/>
                </a:tc>
              </a:tr>
              <a:tr h="586801">
                <a:tc>
                  <a:txBody>
                    <a:bodyPr/>
                    <a:lstStyle/>
                    <a:p>
                      <a:r>
                        <a:rPr lang="en-AU" dirty="0" smtClean="0">
                          <a:effectLst/>
                          <a:hlinkClick r:id="rId7"/>
                        </a:rPr>
                        <a:t>USDA</a:t>
                      </a:r>
                      <a:endParaRPr lang="en-AU" dirty="0"/>
                    </a:p>
                  </a:txBody>
                  <a:tcPr/>
                </a:tc>
                <a:tc>
                  <a:txBody>
                    <a:bodyPr/>
                    <a:lstStyle/>
                    <a:p>
                      <a:r>
                        <a:rPr lang="en-US" sz="1600" dirty="0" smtClean="0">
                          <a:effectLst/>
                        </a:rPr>
                        <a:t>All funded research data to be submitted into the public  domain without restriction.</a:t>
                      </a:r>
                      <a:endParaRPr lang="en-AU" sz="1600" dirty="0"/>
                    </a:p>
                  </a:txBody>
                  <a:tcPr/>
                </a:tc>
              </a:tr>
              <a:tr h="370840">
                <a:tc>
                  <a:txBody>
                    <a:bodyPr/>
                    <a:lstStyle/>
                    <a:p>
                      <a:r>
                        <a:rPr lang="en-AU" dirty="0" err="1" smtClean="0">
                          <a:hlinkClick r:id="rId8"/>
                        </a:rPr>
                        <a:t>Wellcome</a:t>
                      </a:r>
                      <a:r>
                        <a:rPr lang="en-AU" dirty="0" smtClean="0">
                          <a:hlinkClick r:id="rId8"/>
                        </a:rPr>
                        <a:t> Trust </a:t>
                      </a:r>
                      <a:endParaRPr lang="en-AU" dirty="0"/>
                    </a:p>
                  </a:txBody>
                  <a:tcPr/>
                </a:tc>
                <a:tc>
                  <a:txBody>
                    <a:bodyPr/>
                    <a:lstStyle/>
                    <a:p>
                      <a:r>
                        <a:rPr lang="en-US" sz="1600" dirty="0" smtClean="0"/>
                        <a:t>Funded researchers should </a:t>
                      </a:r>
                      <a:r>
                        <a:rPr lang="en-US" sz="1600" dirty="0" err="1" smtClean="0"/>
                        <a:t>maximise</a:t>
                      </a:r>
                      <a:r>
                        <a:rPr lang="en-US" sz="1600" dirty="0" smtClean="0"/>
                        <a:t> access to their research data with as few restrictions as possible.</a:t>
                      </a:r>
                      <a:endParaRPr lang="en-AU" sz="1600" dirty="0"/>
                    </a:p>
                  </a:txBody>
                  <a:tcPr/>
                </a:tc>
              </a:tr>
              <a:tr h="370840">
                <a:tc>
                  <a:txBody>
                    <a:bodyPr/>
                    <a:lstStyle/>
                    <a:p>
                      <a:r>
                        <a:rPr lang="en-AU" dirty="0" smtClean="0">
                          <a:hlinkClick r:id="rId9"/>
                        </a:rPr>
                        <a:t>EU </a:t>
                      </a:r>
                      <a:endParaRPr lang="en-AU" dirty="0"/>
                    </a:p>
                  </a:txBody>
                  <a:tcPr/>
                </a:tc>
                <a:tc>
                  <a:txBody>
                    <a:bodyPr/>
                    <a:lstStyle/>
                    <a:p>
                      <a:r>
                        <a:rPr lang="en-AU" sz="1600" dirty="0" smtClean="0"/>
                        <a:t>Proposals for Horizon 2020</a:t>
                      </a:r>
                      <a:r>
                        <a:rPr lang="en-AU" sz="1600" baseline="0" dirty="0" smtClean="0"/>
                        <a:t> funding must show how the data will </a:t>
                      </a:r>
                      <a:r>
                        <a:rPr lang="en-US" sz="1600" dirty="0" smtClean="0"/>
                        <a:t>be exploited and/or shared/made accessible for verification and re-use</a:t>
                      </a:r>
                      <a:endParaRPr lang="en-AU" sz="1600" dirty="0"/>
                    </a:p>
                  </a:txBody>
                  <a:tcPr/>
                </a:tc>
              </a:tr>
            </a:tbl>
          </a:graphicData>
        </a:graphic>
      </p:graphicFrame>
    </p:spTree>
    <p:extLst>
      <p:ext uri="{BB962C8B-B14F-4D97-AF65-F5344CB8AC3E}">
        <p14:creationId xmlns:p14="http://schemas.microsoft.com/office/powerpoint/2010/main" val="987437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354" b="13161"/>
          <a:stretch/>
        </p:blipFill>
        <p:spPr bwMode="auto">
          <a:xfrm>
            <a:off x="1106575" y="955028"/>
            <a:ext cx="7051440" cy="3737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AU" dirty="0" smtClean="0"/>
              <a:t>Data sharing mandates</a:t>
            </a:r>
            <a:endParaRPr lang="en-AU" dirty="0"/>
          </a:p>
        </p:txBody>
      </p:sp>
    </p:spTree>
    <p:extLst>
      <p:ext uri="{BB962C8B-B14F-4D97-AF65-F5344CB8AC3E}">
        <p14:creationId xmlns:p14="http://schemas.microsoft.com/office/powerpoint/2010/main" val="1961907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Repositories for Research Data</a:t>
            </a:r>
            <a:endParaRPr lang="en-AU" dirty="0"/>
          </a:p>
        </p:txBody>
      </p:sp>
      <p:sp>
        <p:nvSpPr>
          <p:cNvPr id="3" name="Content Placeholder 2"/>
          <p:cNvSpPr>
            <a:spLocks noGrp="1"/>
          </p:cNvSpPr>
          <p:nvPr>
            <p:ph idx="1"/>
          </p:nvPr>
        </p:nvSpPr>
        <p:spPr/>
        <p:txBody>
          <a:bodyPr>
            <a:normAutofit fontScale="92500" lnSpcReduction="20000"/>
          </a:bodyPr>
          <a:lstStyle/>
          <a:p>
            <a:r>
              <a:rPr lang="en-AU" dirty="0" smtClean="0"/>
              <a:t>Data Hub is a data management hub used by Nature </a:t>
            </a:r>
            <a:r>
              <a:rPr lang="en-AU" dirty="0" smtClean="0">
                <a:hlinkClick r:id="rId3"/>
              </a:rPr>
              <a:t>http://datahub.io/group/npg</a:t>
            </a:r>
            <a:r>
              <a:rPr lang="en-AU" dirty="0" smtClean="0"/>
              <a:t> </a:t>
            </a:r>
          </a:p>
          <a:p>
            <a:r>
              <a:rPr lang="en-AU" dirty="0" smtClean="0"/>
              <a:t>Dryad offers journal integration services to link journal article publication with data deposit </a:t>
            </a:r>
            <a:r>
              <a:rPr lang="en-AU" dirty="0" smtClean="0">
                <a:hlinkClick r:id="rId4"/>
              </a:rPr>
              <a:t>http://datadryad.org/</a:t>
            </a:r>
            <a:r>
              <a:rPr lang="en-AU" dirty="0" smtClean="0"/>
              <a:t> </a:t>
            </a:r>
          </a:p>
          <a:p>
            <a:r>
              <a:rPr lang="en-AU" dirty="0" err="1" smtClean="0"/>
              <a:t>Figshare</a:t>
            </a:r>
            <a:r>
              <a:rPr lang="en-AU" dirty="0" smtClean="0"/>
              <a:t> provides data hosting for publishers </a:t>
            </a:r>
            <a:r>
              <a:rPr lang="en-AU" dirty="0" smtClean="0">
                <a:hlinkClick r:id="rId5"/>
              </a:rPr>
              <a:t>http://figshare.com/services/publishers</a:t>
            </a:r>
            <a:r>
              <a:rPr lang="en-AU" dirty="0" smtClean="0"/>
              <a:t> </a:t>
            </a:r>
          </a:p>
          <a:p>
            <a:r>
              <a:rPr lang="en-AU" dirty="0" err="1" smtClean="0"/>
              <a:t>Genbank</a:t>
            </a:r>
            <a:r>
              <a:rPr lang="en-AU" dirty="0"/>
              <a:t> </a:t>
            </a:r>
            <a:r>
              <a:rPr lang="en-AU" dirty="0">
                <a:hlinkClick r:id="rId6"/>
              </a:rPr>
              <a:t>http://</a:t>
            </a:r>
            <a:r>
              <a:rPr lang="en-AU" dirty="0" smtClean="0">
                <a:hlinkClick r:id="rId6"/>
              </a:rPr>
              <a:t>www.ncbi.nlm.nih.gov/genbank</a:t>
            </a:r>
            <a:endParaRPr lang="en-AU" dirty="0" smtClean="0"/>
          </a:p>
          <a:p>
            <a:endParaRPr lang="en-AU" dirty="0"/>
          </a:p>
          <a:p>
            <a:endParaRPr lang="en-AU" dirty="0" smtClean="0"/>
          </a:p>
          <a:p>
            <a:endParaRPr lang="en-AU" dirty="0" smtClean="0"/>
          </a:p>
          <a:p>
            <a:endParaRPr lang="en-AU" dirty="0" smtClean="0"/>
          </a:p>
        </p:txBody>
      </p:sp>
    </p:spTree>
    <p:extLst>
      <p:ext uri="{BB962C8B-B14F-4D97-AF65-F5344CB8AC3E}">
        <p14:creationId xmlns:p14="http://schemas.microsoft.com/office/powerpoint/2010/main" val="2964711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Journals</a:t>
            </a:r>
            <a:endParaRPr lang="en-AU" dirty="0"/>
          </a:p>
        </p:txBody>
      </p:sp>
      <p:sp>
        <p:nvSpPr>
          <p:cNvPr id="3" name="Content Placeholder 2"/>
          <p:cNvSpPr>
            <a:spLocks noGrp="1"/>
          </p:cNvSpPr>
          <p:nvPr>
            <p:ph idx="1"/>
          </p:nvPr>
        </p:nvSpPr>
        <p:spPr>
          <a:xfrm>
            <a:off x="457200" y="1064213"/>
            <a:ext cx="8229600" cy="3821686"/>
          </a:xfrm>
        </p:spPr>
        <p:txBody>
          <a:bodyPr>
            <a:normAutofit fontScale="92500" lnSpcReduction="10000"/>
          </a:bodyPr>
          <a:lstStyle/>
          <a:p>
            <a:r>
              <a:rPr lang="en-AU" sz="2600" dirty="0" smtClean="0">
                <a:hlinkClick r:id="rId3"/>
              </a:rPr>
              <a:t>Scientific Data</a:t>
            </a:r>
            <a:endParaRPr lang="en-AU" sz="2600" dirty="0" smtClean="0"/>
          </a:p>
          <a:p>
            <a:r>
              <a:rPr lang="en-AU" sz="2600" dirty="0" smtClean="0">
                <a:hlinkClick r:id="rId4"/>
              </a:rPr>
              <a:t>Geoscience Data Journal </a:t>
            </a:r>
            <a:endParaRPr lang="en-AU" sz="2600" dirty="0" smtClean="0"/>
          </a:p>
          <a:p>
            <a:r>
              <a:rPr lang="en-AU" sz="2600" dirty="0">
                <a:hlinkClick r:id="rId5"/>
              </a:rPr>
              <a:t>Earth System Science Data </a:t>
            </a:r>
            <a:endParaRPr lang="en-AU" sz="2600" dirty="0" smtClean="0"/>
          </a:p>
          <a:p>
            <a:r>
              <a:rPr lang="en-AU" sz="2600" dirty="0" smtClean="0">
                <a:hlinkClick r:id="rId6"/>
              </a:rPr>
              <a:t>Journal of Open Archaeology Journal </a:t>
            </a:r>
            <a:endParaRPr lang="en-AU" sz="2600" dirty="0" smtClean="0"/>
          </a:p>
          <a:p>
            <a:r>
              <a:rPr lang="en-US" sz="2600" dirty="0">
                <a:hlinkClick r:id="rId7"/>
              </a:rPr>
              <a:t>Journal of Chemical and Engineering </a:t>
            </a:r>
            <a:r>
              <a:rPr lang="en-US" sz="2600" dirty="0" smtClean="0">
                <a:hlinkClick r:id="rId7"/>
              </a:rPr>
              <a:t>Data</a:t>
            </a:r>
            <a:endParaRPr lang="en-US" sz="2600" dirty="0" smtClean="0"/>
          </a:p>
          <a:p>
            <a:endParaRPr lang="en-US" sz="2600" dirty="0" smtClean="0"/>
          </a:p>
          <a:p>
            <a:pPr marL="0" indent="0">
              <a:buNone/>
            </a:pPr>
            <a:r>
              <a:rPr lang="en-US" sz="2100" dirty="0" smtClean="0"/>
              <a:t>For more </a:t>
            </a:r>
            <a:r>
              <a:rPr lang="en-US" sz="2100" dirty="0"/>
              <a:t>data journals, see: </a:t>
            </a:r>
            <a:r>
              <a:rPr lang="en-US" sz="2100" dirty="0">
                <a:hlinkClick r:id="rId8"/>
              </a:rPr>
              <a:t>http://</a:t>
            </a:r>
            <a:r>
              <a:rPr lang="en-US" sz="2100" dirty="0" smtClean="0">
                <a:hlinkClick r:id="rId8"/>
              </a:rPr>
              <a:t>proj.badc.rl.ac.uk/preparde/blog/DataJournalsList</a:t>
            </a:r>
            <a:endParaRPr lang="en-US" sz="2100" dirty="0" smtClean="0"/>
          </a:p>
          <a:p>
            <a:pPr marL="0" indent="0">
              <a:buNone/>
            </a:pPr>
            <a:r>
              <a:rPr lang="en-US" sz="2100" dirty="0" smtClean="0"/>
              <a:t>For more information about </a:t>
            </a:r>
            <a:r>
              <a:rPr lang="en-US" sz="2100" dirty="0"/>
              <a:t>data journals see</a:t>
            </a:r>
            <a:r>
              <a:rPr lang="en-US" sz="2100" dirty="0" smtClean="0"/>
              <a:t>:</a:t>
            </a:r>
          </a:p>
          <a:p>
            <a:pPr marL="0" indent="0">
              <a:buNone/>
            </a:pPr>
            <a:r>
              <a:rPr lang="en-US" sz="2100" dirty="0" smtClean="0"/>
              <a:t> </a:t>
            </a:r>
            <a:r>
              <a:rPr lang="en-US" sz="2100" dirty="0">
                <a:hlinkClick r:id="rId9"/>
              </a:rPr>
              <a:t>http://</a:t>
            </a:r>
            <a:r>
              <a:rPr lang="en-US" sz="2100" dirty="0" smtClean="0">
                <a:hlinkClick r:id="rId9"/>
              </a:rPr>
              <a:t>ands.org.au/guides/data-journals.html</a:t>
            </a:r>
            <a:endParaRPr lang="en-US" sz="2100" dirty="0" smtClean="0"/>
          </a:p>
          <a:p>
            <a:pPr marL="0" indent="0">
              <a:buNone/>
            </a:pPr>
            <a:endParaRPr lang="en-US" sz="2100" dirty="0" smtClean="0"/>
          </a:p>
          <a:p>
            <a:endParaRPr lang="en-AU" dirty="0" smtClean="0"/>
          </a:p>
          <a:p>
            <a:endParaRPr lang="en-AU" dirty="0" smtClean="0"/>
          </a:p>
          <a:p>
            <a:endParaRPr lang="en-AU" dirty="0"/>
          </a:p>
        </p:txBody>
      </p:sp>
    </p:spTree>
    <p:extLst>
      <p:ext uri="{BB962C8B-B14F-4D97-AF65-F5344CB8AC3E}">
        <p14:creationId xmlns:p14="http://schemas.microsoft.com/office/powerpoint/2010/main" val="140889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2040"/>
            <a:ext cx="7772400" cy="1022502"/>
          </a:xfrm>
        </p:spPr>
        <p:txBody>
          <a:bodyPr>
            <a:normAutofit fontScale="90000"/>
          </a:bodyPr>
          <a:lstStyle/>
          <a:p>
            <a:r>
              <a:rPr lang="en-AU" dirty="0" smtClean="0"/>
              <a:t>Australian </a:t>
            </a:r>
            <a:r>
              <a:rPr lang="en-AU" dirty="0" err="1" smtClean="0"/>
              <a:t>oa</a:t>
            </a:r>
            <a:r>
              <a:rPr lang="en-AU" dirty="0" smtClean="0"/>
              <a:t> policies &amp; mandates</a:t>
            </a:r>
            <a:endParaRPr lang="en-AU" dirty="0"/>
          </a:p>
        </p:txBody>
      </p:sp>
      <p:sp>
        <p:nvSpPr>
          <p:cNvPr id="4" name="Rectangle 3"/>
          <p:cNvSpPr/>
          <p:nvPr/>
        </p:nvSpPr>
        <p:spPr>
          <a:xfrm>
            <a:off x="6826013" y="4026404"/>
            <a:ext cx="2101986" cy="646331"/>
          </a:xfrm>
          <a:prstGeom prst="rect">
            <a:avLst/>
          </a:prstGeom>
        </p:spPr>
        <p:txBody>
          <a:bodyPr wrap="none">
            <a:spAutoFit/>
          </a:bodyPr>
          <a:lstStyle/>
          <a:p>
            <a:r>
              <a:rPr lang="en-AU" dirty="0">
                <a:hlinkClick r:id="rId3"/>
              </a:rPr>
              <a:t>http://aoasg.org.au</a:t>
            </a:r>
            <a:r>
              <a:rPr lang="en-AU" dirty="0" smtClean="0">
                <a:hlinkClick r:id="rId3"/>
              </a:rPr>
              <a:t>/</a:t>
            </a:r>
            <a:endParaRPr lang="en-AU" dirty="0" smtClean="0"/>
          </a:p>
          <a:p>
            <a:endParaRPr lang="en-AU" dirty="0"/>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121" y="2787789"/>
            <a:ext cx="673078" cy="621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1940" y="1170707"/>
            <a:ext cx="2492730" cy="323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866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33914"/>
            <a:ext cx="8229600" cy="858044"/>
          </a:xfrm>
        </p:spPr>
        <p:txBody>
          <a:bodyPr>
            <a:normAutofit fontScale="90000"/>
          </a:bodyPr>
          <a:lstStyle/>
          <a:p>
            <a:r>
              <a:rPr lang="en-AU" dirty="0"/>
              <a:t>Australian Code  for the Responsible Conduct of Research </a:t>
            </a:r>
            <a:br>
              <a:rPr lang="en-AU" dirty="0"/>
            </a:br>
            <a:endParaRPr lang="en-AU" b="1"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678" y="1899640"/>
            <a:ext cx="5940473"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22" y="982314"/>
            <a:ext cx="2250306" cy="29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482671" y="4206105"/>
            <a:ext cx="7274257" cy="646331"/>
          </a:xfrm>
          <a:prstGeom prst="rect">
            <a:avLst/>
          </a:prstGeom>
        </p:spPr>
        <p:txBody>
          <a:bodyPr wrap="square">
            <a:spAutoFit/>
          </a:bodyPr>
          <a:lstStyle/>
          <a:p>
            <a:r>
              <a:rPr lang="en-AU" dirty="0">
                <a:hlinkClick r:id="rId5"/>
              </a:rPr>
              <a:t>https://www.nhmrc.gov.au/_</a:t>
            </a:r>
            <a:r>
              <a:rPr lang="en-AU" dirty="0" smtClean="0">
                <a:hlinkClick r:id="rId5"/>
              </a:rPr>
              <a:t>files_nhmrc/publications/attachments/r39.pdf</a:t>
            </a:r>
            <a:endParaRPr lang="en-AU" dirty="0" smtClean="0"/>
          </a:p>
          <a:p>
            <a:endParaRPr lang="en-AU" dirty="0"/>
          </a:p>
        </p:txBody>
      </p:sp>
    </p:spTree>
    <p:extLst>
      <p:ext uri="{BB962C8B-B14F-4D97-AF65-F5344CB8AC3E}">
        <p14:creationId xmlns:p14="http://schemas.microsoft.com/office/powerpoint/2010/main" val="733466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AU" sz="3200" dirty="0" smtClean="0"/>
              <a:t>ARC and NHMRC Open </a:t>
            </a:r>
            <a:r>
              <a:rPr lang="en-AU" sz="3200" dirty="0"/>
              <a:t>Access </a:t>
            </a:r>
            <a:r>
              <a:rPr lang="en-AU" sz="3200" dirty="0" smtClean="0"/>
              <a:t>Policies </a:t>
            </a:r>
            <a:endParaRPr lang="en-AU" dirty="0"/>
          </a:p>
        </p:txBody>
      </p:sp>
      <p:pic>
        <p:nvPicPr>
          <p:cNvPr id="5" name="Picture 2"/>
          <p:cNvPicPr>
            <a:picLocks noChangeAspect="1" noChangeArrowheads="1"/>
          </p:cNvPicPr>
          <p:nvPr/>
        </p:nvPicPr>
        <p:blipFill>
          <a:blip r:embed="rId3" cstate="print"/>
          <a:srcRect/>
          <a:stretch>
            <a:fillRect/>
          </a:stretch>
        </p:blipFill>
        <p:spPr bwMode="auto">
          <a:xfrm>
            <a:off x="457200" y="1206584"/>
            <a:ext cx="5112065" cy="2519255"/>
          </a:xfrm>
          <a:prstGeom prst="rect">
            <a:avLst/>
          </a:prstGeom>
          <a:noFill/>
          <a:ln w="12700">
            <a:solidFill>
              <a:schemeClr val="accent6">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srcRect/>
          <a:stretch>
            <a:fillRect/>
          </a:stretch>
        </p:blipFill>
        <p:spPr bwMode="auto">
          <a:xfrm>
            <a:off x="3909846" y="1927350"/>
            <a:ext cx="4702816" cy="2330751"/>
          </a:xfrm>
          <a:prstGeom prst="rect">
            <a:avLst/>
          </a:prstGeom>
          <a:noFill/>
          <a:ln w="12700">
            <a:solidFill>
              <a:schemeClr val="accent1">
                <a:lumMod val="50000"/>
              </a:schemeClr>
            </a:solidFill>
            <a:miter lim="800000"/>
            <a:headEnd/>
            <a:tailEnd/>
          </a:ln>
        </p:spPr>
      </p:pic>
      <p:sp>
        <p:nvSpPr>
          <p:cNvPr id="2" name="Rectangle 1"/>
          <p:cNvSpPr/>
          <p:nvPr/>
        </p:nvSpPr>
        <p:spPr>
          <a:xfrm>
            <a:off x="251520" y="4790428"/>
            <a:ext cx="5886400" cy="369332"/>
          </a:xfrm>
          <a:prstGeom prst="rect">
            <a:avLst/>
          </a:prstGeom>
        </p:spPr>
        <p:txBody>
          <a:bodyPr wrap="square">
            <a:spAutoFit/>
          </a:bodyPr>
          <a:lstStyle/>
          <a:p>
            <a:r>
              <a:rPr lang="en-AU" b="0" dirty="0" smtClean="0">
                <a:hlinkClick r:id="rId5"/>
              </a:rPr>
              <a:t>http://www.arc.gov.au/applicants/open_access.htm</a:t>
            </a:r>
            <a:endParaRPr lang="en-AU" dirty="0"/>
          </a:p>
        </p:txBody>
      </p:sp>
      <p:sp>
        <p:nvSpPr>
          <p:cNvPr id="4" name="Rectangle 3"/>
          <p:cNvSpPr/>
          <p:nvPr/>
        </p:nvSpPr>
        <p:spPr>
          <a:xfrm>
            <a:off x="278201" y="4577298"/>
            <a:ext cx="7000057" cy="369332"/>
          </a:xfrm>
          <a:prstGeom prst="rect">
            <a:avLst/>
          </a:prstGeom>
        </p:spPr>
        <p:txBody>
          <a:bodyPr wrap="square">
            <a:spAutoFit/>
          </a:bodyPr>
          <a:lstStyle/>
          <a:p>
            <a:r>
              <a:rPr lang="en-AU" b="0" dirty="0" smtClean="0">
                <a:hlinkClick r:id="rId6"/>
              </a:rPr>
              <a:t>http://www.nhmrc.gov.au/grants/policy/dissemination-research-findings</a:t>
            </a:r>
            <a:endParaRPr lang="en-AU" dirty="0"/>
          </a:p>
        </p:txBody>
      </p:sp>
    </p:spTree>
    <p:extLst>
      <p:ext uri="{BB962C8B-B14F-4D97-AF65-F5344CB8AC3E}">
        <p14:creationId xmlns:p14="http://schemas.microsoft.com/office/powerpoint/2010/main" val="38467478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AU" dirty="0" smtClean="0"/>
              <a:t>Rationale for ARC and NHMRC Policies</a:t>
            </a:r>
            <a:endParaRPr lang="en-AU" b="1" dirty="0"/>
          </a:p>
        </p:txBody>
      </p:sp>
      <p:sp>
        <p:nvSpPr>
          <p:cNvPr id="5" name="Content Placeholder 4"/>
          <p:cNvSpPr>
            <a:spLocks noGrp="1"/>
          </p:cNvSpPr>
          <p:nvPr>
            <p:ph idx="1"/>
          </p:nvPr>
        </p:nvSpPr>
        <p:spPr>
          <a:xfrm>
            <a:off x="586604" y="1637730"/>
            <a:ext cx="8229600" cy="2545887"/>
          </a:xfrm>
          <a:solidFill>
            <a:schemeClr val="bg1"/>
          </a:solidFill>
          <a:ln>
            <a:noFill/>
          </a:ln>
        </p:spPr>
        <p:txBody>
          <a:bodyPr>
            <a:normAutofit/>
          </a:bodyPr>
          <a:lstStyle/>
          <a:p>
            <a:pPr marL="0" indent="0">
              <a:buNone/>
            </a:pPr>
            <a:r>
              <a:rPr lang="en-US" sz="3600" b="1" dirty="0" smtClean="0">
                <a:latin typeface="BrowalliaUPC" panose="020B0604020202020204" pitchFamily="34" charset="-34"/>
                <a:cs typeface="BrowalliaUPC" panose="020B0604020202020204" pitchFamily="34" charset="-34"/>
              </a:rPr>
              <a:t>To </a:t>
            </a:r>
            <a:r>
              <a:rPr lang="en-US" sz="3600" b="1" dirty="0">
                <a:latin typeface="BrowalliaUPC" panose="020B0604020202020204" pitchFamily="34" charset="-34"/>
                <a:cs typeface="BrowalliaUPC" panose="020B0604020202020204" pitchFamily="34" charset="-34"/>
              </a:rPr>
              <a:t>maximise the benefits from research, publications resulting from research activities must be disseminated as broadly as possible to allow access by other researchers </a:t>
            </a:r>
            <a:r>
              <a:rPr lang="en-US" sz="3600" b="1" i="1" u="sng" dirty="0">
                <a:latin typeface="BrowalliaUPC" panose="020B0604020202020204" pitchFamily="34" charset="-34"/>
                <a:cs typeface="BrowalliaUPC" panose="020B0604020202020204" pitchFamily="34" charset="-34"/>
              </a:rPr>
              <a:t>and the wider community</a:t>
            </a:r>
            <a:r>
              <a:rPr lang="en-US" sz="3600" dirty="0">
                <a:cs typeface="Browallia New" panose="020B0604020202020204" pitchFamily="34" charset="-34"/>
              </a:rPr>
              <a:t>.</a:t>
            </a:r>
            <a:endParaRPr lang="en-AU" sz="3600" dirty="0">
              <a:cs typeface="Browallia New" panose="020B0604020202020204" pitchFamily="34" charset="-34"/>
            </a:endParaRPr>
          </a:p>
        </p:txBody>
      </p:sp>
    </p:spTree>
    <p:extLst>
      <p:ext uri="{BB962C8B-B14F-4D97-AF65-F5344CB8AC3E}">
        <p14:creationId xmlns:p14="http://schemas.microsoft.com/office/powerpoint/2010/main" val="1180266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3218"/>
            <a:ext cx="8229600" cy="858044"/>
          </a:xfrm>
        </p:spPr>
        <p:txBody>
          <a:bodyPr>
            <a:normAutofit fontScale="90000"/>
          </a:bodyPr>
          <a:lstStyle/>
          <a:p>
            <a:r>
              <a:rPr lang="en-AU" sz="4000" b="1" dirty="0" smtClean="0"/>
              <a:t>NHMRC: </a:t>
            </a:r>
            <a:r>
              <a:rPr lang="en-AU" sz="4000" b="1" dirty="0"/>
              <a:t>Policy on the Dissemination of Research </a:t>
            </a:r>
            <a:r>
              <a:rPr lang="en-AU" sz="4000" b="1" dirty="0" smtClean="0"/>
              <a:t>Findings</a:t>
            </a:r>
            <a:endParaRPr lang="en-AU" b="1" dirty="0"/>
          </a:p>
        </p:txBody>
      </p:sp>
      <p:sp>
        <p:nvSpPr>
          <p:cNvPr id="3" name="Content Placeholder 2"/>
          <p:cNvSpPr>
            <a:spLocks noGrp="1"/>
          </p:cNvSpPr>
          <p:nvPr>
            <p:ph idx="1"/>
          </p:nvPr>
        </p:nvSpPr>
        <p:spPr>
          <a:xfrm>
            <a:off x="457200" y="1201261"/>
            <a:ext cx="8507288" cy="3947001"/>
          </a:xfrm>
        </p:spPr>
        <p:txBody>
          <a:bodyPr>
            <a:normAutofit fontScale="92500"/>
          </a:bodyPr>
          <a:lstStyle/>
          <a:p>
            <a:pPr marL="0" indent="0">
              <a:buNone/>
            </a:pPr>
            <a:endParaRPr lang="en-AU" dirty="0" smtClean="0"/>
          </a:p>
          <a:p>
            <a:r>
              <a:rPr lang="en-US" dirty="0" smtClean="0"/>
              <a:t>Introduced in July 2012</a:t>
            </a:r>
          </a:p>
          <a:p>
            <a:r>
              <a:rPr lang="en-US" dirty="0" smtClean="0"/>
              <a:t>Requires </a:t>
            </a:r>
            <a:r>
              <a:rPr lang="en-US" dirty="0"/>
              <a:t>that any publication arising from NHMRC supported research must be deposited into an open access institutional repository within a twelve month period from the date of publication</a:t>
            </a:r>
            <a:r>
              <a:rPr lang="en-US" dirty="0" smtClean="0"/>
              <a:t>.</a:t>
            </a:r>
            <a:endParaRPr lang="en-AU" sz="2200" dirty="0" smtClean="0">
              <a:hlinkClick r:id=""/>
            </a:endParaRPr>
          </a:p>
          <a:p>
            <a:pPr marL="0" indent="0">
              <a:buNone/>
            </a:pPr>
            <a:endParaRPr lang="en-AU" sz="2200" dirty="0" smtClean="0">
              <a:hlinkClick r:id=""/>
            </a:endParaRPr>
          </a:p>
          <a:p>
            <a:pPr marL="0" indent="0">
              <a:buNone/>
            </a:pPr>
            <a:r>
              <a:rPr lang="en-AU" sz="2200" dirty="0" smtClean="0">
                <a:hlinkClick r:id=""/>
              </a:rPr>
              <a:t>http</a:t>
            </a:r>
            <a:r>
              <a:rPr lang="en-AU" sz="2200" dirty="0">
                <a:hlinkClick r:id="rId3"/>
              </a:rPr>
              <a:t>://www.nhmrc.gov.au/grants/policy/dissemination-research-findings</a:t>
            </a:r>
            <a:endParaRPr lang="en-AU" sz="2200" dirty="0"/>
          </a:p>
          <a:p>
            <a:pPr marL="0" indent="0">
              <a:buNone/>
            </a:pPr>
            <a:endParaRPr lang="en-AU" dirty="0"/>
          </a:p>
        </p:txBody>
      </p:sp>
    </p:spTree>
    <p:extLst>
      <p:ext uri="{BB962C8B-B14F-4D97-AF65-F5344CB8AC3E}">
        <p14:creationId xmlns:p14="http://schemas.microsoft.com/office/powerpoint/2010/main" val="2701393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t>ARC: Open </a:t>
            </a:r>
            <a:r>
              <a:rPr lang="en-AU" b="1" dirty="0"/>
              <a:t>access </a:t>
            </a:r>
            <a:r>
              <a:rPr lang="en-AU" b="1" dirty="0" smtClean="0"/>
              <a:t>policy</a:t>
            </a:r>
            <a:endParaRPr lang="en-AU" b="1" dirty="0"/>
          </a:p>
        </p:txBody>
      </p:sp>
      <p:sp>
        <p:nvSpPr>
          <p:cNvPr id="3" name="Content Placeholder 2"/>
          <p:cNvSpPr>
            <a:spLocks noGrp="1"/>
          </p:cNvSpPr>
          <p:nvPr>
            <p:ph idx="1"/>
          </p:nvPr>
        </p:nvSpPr>
        <p:spPr>
          <a:xfrm>
            <a:off x="457200" y="1201261"/>
            <a:ext cx="8507288" cy="4435264"/>
          </a:xfrm>
        </p:spPr>
        <p:txBody>
          <a:bodyPr>
            <a:normAutofit fontScale="92500" lnSpcReduction="20000"/>
          </a:bodyPr>
          <a:lstStyle/>
          <a:p>
            <a:pPr marL="0" indent="0">
              <a:buNone/>
            </a:pPr>
            <a:endParaRPr lang="en-AU" dirty="0" smtClean="0"/>
          </a:p>
          <a:p>
            <a:r>
              <a:rPr lang="en-US" dirty="0" smtClean="0"/>
              <a:t>Introduced in January 2013</a:t>
            </a:r>
          </a:p>
          <a:p>
            <a:r>
              <a:rPr lang="en-US" dirty="0" smtClean="0"/>
              <a:t>requires </a:t>
            </a:r>
            <a:r>
              <a:rPr lang="en-US" dirty="0"/>
              <a:t>that any publications arising from an ARC supported research project must be deposited into an open access institutional repository within a twelve (12) month period from the date of publication. </a:t>
            </a:r>
            <a:endParaRPr lang="en-AU" dirty="0"/>
          </a:p>
          <a:p>
            <a:pPr marL="0" lvl="0" indent="0">
              <a:buNone/>
            </a:pPr>
            <a:endParaRPr lang="en-AU" sz="2200" dirty="0" smtClean="0">
              <a:hlinkClick r:id=""/>
            </a:endParaRPr>
          </a:p>
          <a:p>
            <a:pPr marL="0" lvl="0" indent="0">
              <a:buNone/>
            </a:pPr>
            <a:endParaRPr lang="en-AU" sz="2200" dirty="0" smtClean="0">
              <a:hlinkClick r:id=""/>
            </a:endParaRPr>
          </a:p>
          <a:p>
            <a:pPr marL="0" lvl="0" indent="0">
              <a:buNone/>
            </a:pPr>
            <a:endParaRPr lang="en-AU" sz="2200" dirty="0" smtClean="0">
              <a:hlinkClick r:id=""/>
            </a:endParaRPr>
          </a:p>
          <a:p>
            <a:pPr marL="0" lvl="0" indent="0">
              <a:buNone/>
            </a:pPr>
            <a:r>
              <a:rPr lang="en-AU" sz="2200" dirty="0" smtClean="0">
                <a:hlinkClick r:id=""/>
              </a:rPr>
              <a:t>http</a:t>
            </a:r>
            <a:r>
              <a:rPr lang="en-AU" sz="2200" dirty="0">
                <a:hlinkClick r:id="rId3"/>
              </a:rPr>
              <a:t>://</a:t>
            </a:r>
            <a:r>
              <a:rPr lang="en-AU" sz="2200" dirty="0" smtClean="0">
                <a:hlinkClick r:id="rId3"/>
              </a:rPr>
              <a:t>www.arc.gov.au/applicants/open_access.htm</a:t>
            </a:r>
            <a:endParaRPr lang="en-AU" sz="2200" dirty="0"/>
          </a:p>
        </p:txBody>
      </p:sp>
    </p:spTree>
    <p:extLst>
      <p:ext uri="{BB962C8B-B14F-4D97-AF65-F5344CB8AC3E}">
        <p14:creationId xmlns:p14="http://schemas.microsoft.com/office/powerpoint/2010/main" val="2563583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AU" sz="3600" b="1" dirty="0" smtClean="0"/>
              <a:t>Both policies include an obligation to…</a:t>
            </a:r>
            <a:endParaRPr lang="en-AU" sz="3600" b="1" dirty="0"/>
          </a:p>
        </p:txBody>
      </p:sp>
      <p:sp>
        <p:nvSpPr>
          <p:cNvPr id="8" name="Content Placeholder 7"/>
          <p:cNvSpPr>
            <a:spLocks noGrp="1"/>
          </p:cNvSpPr>
          <p:nvPr>
            <p:ph idx="1"/>
          </p:nvPr>
        </p:nvSpPr>
        <p:spPr>
          <a:xfrm>
            <a:off x="395536" y="952451"/>
            <a:ext cx="8229600" cy="3837913"/>
          </a:xfrm>
        </p:spPr>
        <p:txBody>
          <a:bodyPr>
            <a:normAutofit fontScale="70000" lnSpcReduction="20000"/>
          </a:bodyPr>
          <a:lstStyle/>
          <a:p>
            <a:pPr marL="0" indent="0">
              <a:buNone/>
            </a:pPr>
            <a:endParaRPr lang="en-AU" sz="1000" dirty="0" smtClean="0"/>
          </a:p>
          <a:p>
            <a:r>
              <a:rPr lang="en-AU" dirty="0" smtClean="0"/>
              <a:t>Acknowledge the grant (Grant ID) on publications.</a:t>
            </a:r>
          </a:p>
          <a:p>
            <a:endParaRPr lang="en-AU" sz="1000" dirty="0"/>
          </a:p>
          <a:p>
            <a:r>
              <a:rPr lang="en-AU" dirty="0" smtClean="0"/>
              <a:t>Submit publication </a:t>
            </a:r>
            <a:r>
              <a:rPr lang="en-AU" dirty="0"/>
              <a:t>details </a:t>
            </a:r>
            <a:r>
              <a:rPr lang="en-AU" dirty="0" smtClean="0"/>
              <a:t>(including grant ID) to an </a:t>
            </a:r>
            <a:r>
              <a:rPr lang="en-AU" dirty="0"/>
              <a:t>institutional repository as soon as possible after the paper is accepted</a:t>
            </a:r>
            <a:r>
              <a:rPr lang="en-AU" dirty="0" smtClean="0"/>
              <a:t>. </a:t>
            </a:r>
            <a:endParaRPr lang="en-AU" sz="1000" dirty="0"/>
          </a:p>
          <a:p>
            <a:r>
              <a:rPr lang="en-AU" dirty="0" smtClean="0"/>
              <a:t>Submit full-text manuscript to </a:t>
            </a:r>
            <a:r>
              <a:rPr lang="en-AU" dirty="0"/>
              <a:t>the repository as soon as possible after the publication </a:t>
            </a:r>
            <a:r>
              <a:rPr lang="en-AU" dirty="0" smtClean="0"/>
              <a:t>date.</a:t>
            </a:r>
            <a:endParaRPr lang="en-AU" sz="1000" dirty="0"/>
          </a:p>
          <a:p>
            <a:r>
              <a:rPr lang="en-AU" dirty="0" smtClean="0"/>
              <a:t>Ensure that an </a:t>
            </a:r>
            <a:r>
              <a:rPr lang="en-AU" dirty="0"/>
              <a:t>open access version of the paper </a:t>
            </a:r>
            <a:r>
              <a:rPr lang="en-AU" dirty="0" smtClean="0"/>
              <a:t>is </a:t>
            </a:r>
            <a:r>
              <a:rPr lang="en-AU" dirty="0"/>
              <a:t>available within 12 months of the publication date or as soon as possible after that date</a:t>
            </a:r>
            <a:r>
              <a:rPr lang="en-AU" dirty="0" smtClean="0"/>
              <a:t>.</a:t>
            </a:r>
          </a:p>
          <a:p>
            <a:endParaRPr lang="en-AU" sz="1000" dirty="0"/>
          </a:p>
          <a:p>
            <a:r>
              <a:rPr lang="en-AU" dirty="0" smtClean="0"/>
              <a:t>Declare in the Final Report whether or not </a:t>
            </a:r>
            <a:r>
              <a:rPr lang="en-AU" dirty="0"/>
              <a:t>an open access </a:t>
            </a:r>
            <a:r>
              <a:rPr lang="en-AU" dirty="0" smtClean="0"/>
              <a:t>is available.</a:t>
            </a:r>
            <a:endParaRPr lang="en-AU" dirty="0"/>
          </a:p>
          <a:p>
            <a:pPr marL="0" indent="0">
              <a:buNone/>
            </a:pPr>
            <a:endParaRPr lang="en-AU" dirty="0" smtClean="0"/>
          </a:p>
          <a:p>
            <a:endParaRPr lang="en-AU" dirty="0"/>
          </a:p>
        </p:txBody>
      </p:sp>
      <p:sp>
        <p:nvSpPr>
          <p:cNvPr id="9" name="Rectangle 8"/>
          <p:cNvSpPr/>
          <p:nvPr/>
        </p:nvSpPr>
        <p:spPr>
          <a:xfrm>
            <a:off x="119996" y="4615541"/>
            <a:ext cx="5489767" cy="584775"/>
          </a:xfrm>
          <a:prstGeom prst="rect">
            <a:avLst/>
          </a:prstGeom>
        </p:spPr>
        <p:txBody>
          <a:bodyPr wrap="square">
            <a:spAutoFit/>
          </a:bodyPr>
          <a:lstStyle/>
          <a:p>
            <a:r>
              <a:rPr lang="en-AU" sz="1400" dirty="0">
                <a:hlinkClick r:id=""/>
              </a:rPr>
              <a:t>http</a:t>
            </a:r>
            <a:r>
              <a:rPr lang="en-AU" sz="1400" dirty="0">
                <a:hlinkClick r:id="rId3"/>
              </a:rPr>
              <a:t>://aoasg.org.au/resources/comparison-of-arc-nhmrc-policies/</a:t>
            </a:r>
            <a:endParaRPr lang="en-AU" sz="1400" dirty="0"/>
          </a:p>
          <a:p>
            <a:endParaRPr lang="en-AU" dirty="0"/>
          </a:p>
        </p:txBody>
      </p:sp>
      <p:sp>
        <p:nvSpPr>
          <p:cNvPr id="6" name="Rectangle 5"/>
          <p:cNvSpPr/>
          <p:nvPr/>
        </p:nvSpPr>
        <p:spPr>
          <a:xfrm>
            <a:off x="139138" y="4928769"/>
            <a:ext cx="4010227" cy="1015663"/>
          </a:xfrm>
          <a:prstGeom prst="rect">
            <a:avLst/>
          </a:prstGeom>
        </p:spPr>
        <p:txBody>
          <a:bodyPr wrap="square">
            <a:spAutoFit/>
          </a:bodyPr>
          <a:lstStyle/>
          <a:p>
            <a:endParaRPr lang="en-AU" sz="1400" dirty="0" smtClean="0"/>
          </a:p>
          <a:p>
            <a:endParaRPr lang="en-AU" sz="1400" dirty="0"/>
          </a:p>
          <a:p>
            <a:endParaRPr lang="en-AU" sz="1400" dirty="0" smtClean="0"/>
          </a:p>
          <a:p>
            <a:endParaRPr lang="en-AU" dirty="0"/>
          </a:p>
        </p:txBody>
      </p:sp>
    </p:spTree>
    <p:extLst>
      <p:ext uri="{BB962C8B-B14F-4D97-AF65-F5344CB8AC3E}">
        <p14:creationId xmlns:p14="http://schemas.microsoft.com/office/powerpoint/2010/main" val="967111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3" end="3"/>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4" end="4"/>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5" end="5"/>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144" y="423082"/>
            <a:ext cx="6230202" cy="4284926"/>
          </a:xfrm>
        </p:spPr>
        <p:txBody>
          <a:bodyPr>
            <a:normAutofit/>
          </a:bodyPr>
          <a:lstStyle/>
          <a:p>
            <a:pPr marL="0" indent="0" fontAlgn="base">
              <a:buNone/>
            </a:pPr>
            <a:r>
              <a:rPr lang="en-AU" dirty="0" smtClean="0"/>
              <a:t>The policies apply to publications fully </a:t>
            </a:r>
            <a:r>
              <a:rPr lang="en-AU" i="1" u="sng" dirty="0" smtClean="0"/>
              <a:t>or partially </a:t>
            </a:r>
            <a:r>
              <a:rPr lang="en-AU" dirty="0" smtClean="0"/>
              <a:t>funded by ARC or NHMRC grants</a:t>
            </a:r>
          </a:p>
          <a:p>
            <a:pPr marL="0" indent="0" fontAlgn="base">
              <a:buNone/>
            </a:pPr>
            <a:endParaRPr lang="en-AU" dirty="0"/>
          </a:p>
          <a:p>
            <a:pPr marL="0" indent="0" fontAlgn="base">
              <a:buNone/>
            </a:pPr>
            <a:endParaRPr lang="en-AU" dirty="0" smtClean="0"/>
          </a:p>
          <a:p>
            <a:pPr marL="0" indent="0" fontAlgn="base">
              <a:buNone/>
            </a:pPr>
            <a:endParaRPr lang="en-AU" dirty="0" smtClean="0"/>
          </a:p>
          <a:p>
            <a:pPr marL="0" indent="0">
              <a:buNone/>
            </a:pPr>
            <a:endParaRPr lang="en-AU" sz="2400" dirty="0" smtClean="0">
              <a:hlinkClick r:id=""/>
            </a:endParaRPr>
          </a:p>
          <a:p>
            <a:pPr marL="0" indent="0">
              <a:buNone/>
            </a:pPr>
            <a:endParaRPr lang="en-AU" sz="2000" dirty="0" smtClean="0">
              <a:hlinkClick r:id=""/>
            </a:endParaRPr>
          </a:p>
          <a:p>
            <a:pPr marL="0" indent="0">
              <a:buNone/>
            </a:pPr>
            <a:endParaRPr lang="en-AU" sz="2000" dirty="0">
              <a:hlinkClick r:id=""/>
            </a:endParaRPr>
          </a:p>
        </p:txBody>
      </p:sp>
      <p:pic>
        <p:nvPicPr>
          <p:cNvPr id="7172"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087" y="322144"/>
            <a:ext cx="1628775"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2597" y="2115404"/>
            <a:ext cx="1414490" cy="189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25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The open access options</a:t>
            </a:r>
            <a:endParaRPr lang="en-AU" b="1" dirty="0"/>
          </a:p>
        </p:txBody>
      </p:sp>
      <p:pic>
        <p:nvPicPr>
          <p:cNvPr id="1026" name="Picture 2" descr="C:\Users\241962B\Downloads\2769868364_b40da403ac_o.jpg"/>
          <p:cNvPicPr>
            <a:picLocks noChangeAspect="1" noChangeArrowheads="1"/>
          </p:cNvPicPr>
          <p:nvPr/>
        </p:nvPicPr>
        <p:blipFill rotWithShape="1">
          <a:blip r:embed="rId3">
            <a:extLst>
              <a:ext uri="{28A0092B-C50C-407E-A947-70E740481C1C}">
                <a14:useLocalDpi xmlns:a14="http://schemas.microsoft.com/office/drawing/2010/main" val="0"/>
              </a:ext>
            </a:extLst>
          </a:blip>
          <a:srcRect t="6472" b="2873"/>
          <a:stretch/>
        </p:blipFill>
        <p:spPr bwMode="auto">
          <a:xfrm>
            <a:off x="1883391" y="1049688"/>
            <a:ext cx="5336276" cy="37488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44208" y="4621284"/>
            <a:ext cx="2016224" cy="369332"/>
          </a:xfrm>
          <a:prstGeom prst="rect">
            <a:avLst/>
          </a:prstGeom>
          <a:noFill/>
        </p:spPr>
        <p:txBody>
          <a:bodyPr wrap="square" rtlCol="0">
            <a:spAutoFit/>
          </a:bodyPr>
          <a:lstStyle/>
          <a:p>
            <a:r>
              <a:rPr lang="en-AU" dirty="0"/>
              <a:t> </a:t>
            </a:r>
            <a:r>
              <a:rPr lang="en-AU" sz="800" u="sng" dirty="0">
                <a:hlinkClick r:id="rId4" tooltip="View image in Flickr"/>
              </a:rPr>
              <a:t>Doors in Valetta, </a:t>
            </a:r>
            <a:r>
              <a:rPr lang="en-AU" sz="800" u="sng" dirty="0" smtClean="0">
                <a:hlinkClick r:id="rId4" tooltip="View image in Flickr"/>
              </a:rPr>
              <a:t>Malta</a:t>
            </a:r>
            <a:r>
              <a:rPr lang="en-AU" sz="800" dirty="0"/>
              <a:t> </a:t>
            </a:r>
            <a:r>
              <a:rPr lang="en-AU" sz="800" dirty="0" smtClean="0"/>
              <a:t>By </a:t>
            </a:r>
            <a:r>
              <a:rPr lang="en-AU" sz="800" dirty="0" err="1"/>
              <a:t>Julien</a:t>
            </a:r>
            <a:r>
              <a:rPr lang="en-AU" sz="800" dirty="0"/>
              <a:t> </a:t>
            </a:r>
            <a:r>
              <a:rPr lang="en-AU" sz="800" dirty="0" err="1"/>
              <a:t>Lozelli</a:t>
            </a:r>
            <a:r>
              <a:rPr lang="en-AU" sz="800" dirty="0"/>
              <a:t> </a:t>
            </a:r>
          </a:p>
        </p:txBody>
      </p:sp>
    </p:spTree>
    <p:extLst>
      <p:ext uri="{BB962C8B-B14F-4D97-AF65-F5344CB8AC3E}">
        <p14:creationId xmlns:p14="http://schemas.microsoft.com/office/powerpoint/2010/main" val="495861083"/>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Gold Open Access</a:t>
            </a:r>
            <a:endParaRPr lang="en-AU" b="1" dirty="0"/>
          </a:p>
        </p:txBody>
      </p:sp>
      <p:sp>
        <p:nvSpPr>
          <p:cNvPr id="6" name="Content Placeholder 5"/>
          <p:cNvSpPr>
            <a:spLocks noGrp="1"/>
          </p:cNvSpPr>
          <p:nvPr>
            <p:ph idx="1"/>
          </p:nvPr>
        </p:nvSpPr>
        <p:spPr/>
        <p:txBody>
          <a:bodyPr>
            <a:normAutofit fontScale="92500"/>
          </a:bodyPr>
          <a:lstStyle/>
          <a:p>
            <a:r>
              <a:rPr lang="en-AU" dirty="0" smtClean="0"/>
              <a:t>Publisher provides open access published version via journal website</a:t>
            </a:r>
          </a:p>
          <a:p>
            <a:r>
              <a:rPr lang="en-AU" dirty="0" smtClean="0"/>
              <a:t>Includes articles published in fully open access journals and hybrid journals</a:t>
            </a:r>
          </a:p>
          <a:p>
            <a:r>
              <a:rPr lang="en-AU" dirty="0" smtClean="0"/>
              <a:t>May require payment – article processing charge</a:t>
            </a:r>
          </a:p>
          <a:p>
            <a:r>
              <a:rPr lang="en-AU" dirty="0" smtClean="0"/>
              <a:t>Portion of grant can be spent on publication costs</a:t>
            </a:r>
          </a:p>
        </p:txBody>
      </p:sp>
    </p:spTree>
    <p:extLst>
      <p:ext uri="{BB962C8B-B14F-4D97-AF65-F5344CB8AC3E}">
        <p14:creationId xmlns:p14="http://schemas.microsoft.com/office/powerpoint/2010/main" val="285523200"/>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Green Open Access</a:t>
            </a:r>
            <a:endParaRPr lang="en-AU" b="1" dirty="0"/>
          </a:p>
        </p:txBody>
      </p:sp>
      <p:sp>
        <p:nvSpPr>
          <p:cNvPr id="6" name="Content Placeholder 5"/>
          <p:cNvSpPr>
            <a:spLocks noGrp="1"/>
          </p:cNvSpPr>
          <p:nvPr>
            <p:ph idx="1"/>
          </p:nvPr>
        </p:nvSpPr>
        <p:spPr/>
        <p:txBody>
          <a:bodyPr>
            <a:normAutofit/>
          </a:bodyPr>
          <a:lstStyle/>
          <a:p>
            <a:r>
              <a:rPr lang="en-AU" dirty="0" smtClean="0"/>
              <a:t>Authors provide an open access copy of their ‘Accepted Manuscript’ version by depositing it in a repository.</a:t>
            </a:r>
          </a:p>
          <a:p>
            <a:r>
              <a:rPr lang="en-AU" dirty="0" smtClean="0"/>
              <a:t>An embargo period may be required before the article is open access</a:t>
            </a:r>
          </a:p>
          <a:p>
            <a:r>
              <a:rPr lang="en-AU" dirty="0"/>
              <a:t>No fee or payment required</a:t>
            </a:r>
          </a:p>
          <a:p>
            <a:endParaRPr lang="en-AU" dirty="0" smtClean="0"/>
          </a:p>
          <a:p>
            <a:pPr marL="0" indent="0">
              <a:buNone/>
            </a:pPr>
            <a:endParaRPr lang="en-AU" dirty="0" smtClean="0"/>
          </a:p>
          <a:p>
            <a:pPr marL="0" indent="0">
              <a:buNone/>
            </a:pPr>
            <a:endParaRPr lang="en-AU" dirty="0"/>
          </a:p>
        </p:txBody>
      </p:sp>
    </p:spTree>
    <p:extLst>
      <p:ext uri="{BB962C8B-B14F-4D97-AF65-F5344CB8AC3E}">
        <p14:creationId xmlns:p14="http://schemas.microsoft.com/office/powerpoint/2010/main" val="602618216"/>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Gratis &amp; </a:t>
            </a:r>
            <a:r>
              <a:rPr lang="en-AU" dirty="0" err="1" smtClean="0"/>
              <a:t>Libre</a:t>
            </a:r>
            <a:r>
              <a:rPr lang="en-AU" dirty="0" smtClean="0"/>
              <a:t> Open Access</a:t>
            </a:r>
            <a:endParaRPr lang="en-AU" dirty="0"/>
          </a:p>
        </p:txBody>
      </p:sp>
      <p:sp>
        <p:nvSpPr>
          <p:cNvPr id="3" name="Content Placeholder 2"/>
          <p:cNvSpPr>
            <a:spLocks noGrp="1"/>
          </p:cNvSpPr>
          <p:nvPr>
            <p:ph sz="half" idx="4294967295"/>
          </p:nvPr>
        </p:nvSpPr>
        <p:spPr>
          <a:xfrm>
            <a:off x="0" y="1632667"/>
            <a:ext cx="4040188" cy="2966210"/>
          </a:xfrm>
        </p:spPr>
        <p:txBody>
          <a:bodyPr>
            <a:normAutofit/>
          </a:bodyPr>
          <a:lstStyle/>
          <a:p>
            <a:pPr lvl="0"/>
            <a:endParaRPr lang="en-AU" dirty="0"/>
          </a:p>
          <a:p>
            <a:pPr marL="0" lvl="0" indent="0">
              <a:buNone/>
            </a:pPr>
            <a:endParaRPr lang="en-AU" sz="2200" dirty="0" smtClean="0">
              <a:hlinkClick r:id=""/>
            </a:endParaRPr>
          </a:p>
        </p:txBody>
      </p:sp>
      <p:sp>
        <p:nvSpPr>
          <p:cNvPr id="17" name="Oval Callout 16"/>
          <p:cNvSpPr/>
          <p:nvPr/>
        </p:nvSpPr>
        <p:spPr>
          <a:xfrm>
            <a:off x="457200" y="1362452"/>
            <a:ext cx="5142918" cy="1513568"/>
          </a:xfrm>
          <a:prstGeom prst="wedgeEllipseCallou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p:cNvSpPr txBox="1"/>
          <p:nvPr/>
        </p:nvSpPr>
        <p:spPr>
          <a:xfrm>
            <a:off x="1296537" y="1734515"/>
            <a:ext cx="4022504" cy="769441"/>
          </a:xfrm>
          <a:prstGeom prst="rect">
            <a:avLst/>
          </a:prstGeom>
          <a:noFill/>
        </p:spPr>
        <p:txBody>
          <a:bodyPr wrap="square" rtlCol="0">
            <a:spAutoFit/>
          </a:bodyPr>
          <a:lstStyle/>
          <a:p>
            <a:r>
              <a:rPr lang="en-AU" sz="4400" dirty="0" smtClean="0">
                <a:latin typeface="Arial Black" panose="020B0A04020102020204" pitchFamily="34" charset="0"/>
              </a:rPr>
              <a:t>Gratis OA</a:t>
            </a:r>
            <a:endParaRPr lang="en-AU" sz="4400" dirty="0">
              <a:latin typeface="Arial Black" panose="020B0A04020102020204" pitchFamily="34" charset="0"/>
            </a:endParaRPr>
          </a:p>
        </p:txBody>
      </p:sp>
      <p:sp>
        <p:nvSpPr>
          <p:cNvPr id="20" name="Oval Callout 19"/>
          <p:cNvSpPr/>
          <p:nvPr/>
        </p:nvSpPr>
        <p:spPr>
          <a:xfrm>
            <a:off x="3457469" y="2898468"/>
            <a:ext cx="5142918" cy="1513568"/>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p:cNvSpPr txBox="1"/>
          <p:nvPr/>
        </p:nvSpPr>
        <p:spPr>
          <a:xfrm>
            <a:off x="3851921" y="3168747"/>
            <a:ext cx="4580765" cy="707886"/>
          </a:xfrm>
          <a:prstGeom prst="rect">
            <a:avLst/>
          </a:prstGeom>
          <a:noFill/>
        </p:spPr>
        <p:txBody>
          <a:bodyPr wrap="square" rtlCol="0">
            <a:spAutoFit/>
          </a:bodyPr>
          <a:lstStyle/>
          <a:p>
            <a:pPr algn="ctr"/>
            <a:r>
              <a:rPr lang="en-AU" sz="4000" dirty="0" err="1" smtClean="0">
                <a:latin typeface="Arial Black" panose="020B0A04020102020204" pitchFamily="34" charset="0"/>
              </a:rPr>
              <a:t>Libre</a:t>
            </a:r>
            <a:r>
              <a:rPr lang="en-AU" sz="4000" dirty="0" smtClean="0">
                <a:latin typeface="Arial Black" panose="020B0A04020102020204" pitchFamily="34" charset="0"/>
              </a:rPr>
              <a:t> OA</a:t>
            </a:r>
            <a:endParaRPr lang="en-AU" sz="4000" dirty="0">
              <a:latin typeface="Arial Black" panose="020B0A04020102020204" pitchFamily="34" charset="0"/>
            </a:endParaRPr>
          </a:p>
        </p:txBody>
      </p:sp>
      <p:sp>
        <p:nvSpPr>
          <p:cNvPr id="18" name="TextBox 17"/>
          <p:cNvSpPr txBox="1"/>
          <p:nvPr/>
        </p:nvSpPr>
        <p:spPr>
          <a:xfrm>
            <a:off x="1979712" y="3493084"/>
            <a:ext cx="908358" cy="1200329"/>
          </a:xfrm>
          <a:prstGeom prst="rect">
            <a:avLst/>
          </a:prstGeom>
          <a:noFill/>
        </p:spPr>
        <p:txBody>
          <a:bodyPr wrap="square" rtlCol="0">
            <a:spAutoFit/>
          </a:bodyPr>
          <a:lstStyle/>
          <a:p>
            <a:r>
              <a:rPr lang="en-AU" sz="7200" b="1" dirty="0" smtClean="0"/>
              <a:t>&amp;</a:t>
            </a:r>
            <a:endParaRPr lang="en-AU" sz="7200" b="1" dirty="0"/>
          </a:p>
        </p:txBody>
      </p:sp>
    </p:spTree>
    <p:extLst>
      <p:ext uri="{BB962C8B-B14F-4D97-AF65-F5344CB8AC3E}">
        <p14:creationId xmlns:p14="http://schemas.microsoft.com/office/powerpoint/2010/main" val="4167138187"/>
      </p:ext>
    </p:extLst>
  </p:cSld>
  <p:clrMapOvr>
    <a:masterClrMapping/>
  </p:clrMapOvr>
  <mc:AlternateContent xmlns:mc="http://schemas.openxmlformats.org/markup-compatibility/2006" xmlns:p14="http://schemas.microsoft.com/office/powerpoint/2010/main">
    <mc:Choice Requires="p14">
      <p:transition spd="slow" p14:dur="2000" advClick="0" advTm="62000"/>
    </mc:Choice>
    <mc:Fallback xmlns="">
      <p:transition spd="slow" advClick="0" advTm="6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Paying for Open Access</a:t>
            </a:r>
            <a:endParaRPr lang="en-AU" dirty="0"/>
          </a:p>
        </p:txBody>
      </p:sp>
      <p:sp>
        <p:nvSpPr>
          <p:cNvPr id="3" name="Content Placeholder 2"/>
          <p:cNvSpPr>
            <a:spLocks noGrp="1"/>
          </p:cNvSpPr>
          <p:nvPr>
            <p:ph idx="1"/>
          </p:nvPr>
        </p:nvSpPr>
        <p:spPr/>
        <p:txBody>
          <a:bodyPr>
            <a:normAutofit fontScale="85000" lnSpcReduction="20000"/>
          </a:bodyPr>
          <a:lstStyle/>
          <a:p>
            <a:r>
              <a:rPr lang="en-US" dirty="0" smtClean="0"/>
              <a:t>ARC and NHMRC both allow </a:t>
            </a:r>
            <a:r>
              <a:rPr lang="en-US" dirty="0"/>
              <a:t>some of their grant </a:t>
            </a:r>
            <a:r>
              <a:rPr lang="en-US" dirty="0" smtClean="0"/>
              <a:t>to </a:t>
            </a:r>
            <a:r>
              <a:rPr lang="en-US" dirty="0"/>
              <a:t>be directed to </a:t>
            </a:r>
            <a:r>
              <a:rPr lang="en-US" dirty="0" smtClean="0"/>
              <a:t>dissemination costs</a:t>
            </a:r>
            <a:endParaRPr lang="en-US" dirty="0"/>
          </a:p>
          <a:p>
            <a:r>
              <a:rPr lang="en-US" dirty="0"/>
              <a:t>For most ARC schemes, </a:t>
            </a:r>
            <a:r>
              <a:rPr lang="en-US" dirty="0" smtClean="0"/>
              <a:t>publication </a:t>
            </a:r>
            <a:r>
              <a:rPr lang="en-US" dirty="0"/>
              <a:t>and dissemination of Project outputs and outreach activity costs are ‘supported budget costs’.</a:t>
            </a:r>
          </a:p>
          <a:p>
            <a:r>
              <a:rPr lang="en-US" dirty="0"/>
              <a:t>NHMRC </a:t>
            </a:r>
            <a:r>
              <a:rPr lang="en-US" dirty="0">
                <a:hlinkClick r:id="rId3"/>
              </a:rPr>
              <a:t>rules </a:t>
            </a:r>
            <a:r>
              <a:rPr lang="en-US" dirty="0"/>
              <a:t>state: ‘Publication costs cannot be requested on an application but may be listed as a legitimate cost against DRCs as part of the financial acquittal process.’</a:t>
            </a:r>
          </a:p>
        </p:txBody>
      </p:sp>
    </p:spTree>
    <p:extLst>
      <p:ext uri="{BB962C8B-B14F-4D97-AF65-F5344CB8AC3E}">
        <p14:creationId xmlns:p14="http://schemas.microsoft.com/office/powerpoint/2010/main" val="389560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AU" dirty="0" smtClean="0"/>
              <a:t>Grant applications</a:t>
            </a:r>
            <a:endParaRPr lang="en-AU" dirty="0"/>
          </a:p>
        </p:txBody>
      </p:sp>
      <p:sp>
        <p:nvSpPr>
          <p:cNvPr id="9" name="Content Placeholder 8"/>
          <p:cNvSpPr>
            <a:spLocks noGrp="1"/>
          </p:cNvSpPr>
          <p:nvPr>
            <p:ph idx="1"/>
          </p:nvPr>
        </p:nvSpPr>
        <p:spPr>
          <a:xfrm>
            <a:off x="341193" y="1060563"/>
            <a:ext cx="8229600" cy="3297417"/>
          </a:xfrm>
        </p:spPr>
        <p:txBody>
          <a:bodyPr>
            <a:normAutofit/>
          </a:bodyPr>
          <a:lstStyle/>
          <a:p>
            <a:r>
              <a:rPr lang="en-AU" sz="2800" dirty="0" smtClean="0"/>
              <a:t>ARC grant applications include a requirement to submit a  plan for  “</a:t>
            </a:r>
            <a:r>
              <a:rPr lang="en-AU" sz="2800" i="1" dirty="0" smtClean="0"/>
              <a:t>communicating the research results to other researchers and the broader community</a:t>
            </a:r>
            <a:r>
              <a:rPr lang="en-AU" sz="2800" dirty="0" smtClean="0"/>
              <a:t>”</a:t>
            </a:r>
          </a:p>
          <a:p>
            <a:endParaRPr lang="en-AU" sz="2400" dirty="0" smtClean="0"/>
          </a:p>
          <a:p>
            <a:endParaRPr lang="en-AU" sz="2400" dirty="0" smtClean="0"/>
          </a:p>
          <a:p>
            <a:endParaRPr lang="en-AU" sz="2400" dirty="0"/>
          </a:p>
          <a:p>
            <a:endParaRPr lang="en-AU" sz="2400" dirty="0" smtClean="0"/>
          </a:p>
          <a:p>
            <a:endParaRPr lang="en-AU" sz="2400" dirty="0" smtClean="0"/>
          </a:p>
          <a:p>
            <a:pPr marL="0" indent="0">
              <a:buNone/>
            </a:pPr>
            <a:endParaRPr lang="en-AU" sz="2400" dirty="0" smtClean="0"/>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93" y="3125338"/>
            <a:ext cx="8333052" cy="1121930"/>
          </a:xfrm>
          <a:prstGeom prst="rect">
            <a:avLst/>
          </a:prstGeom>
          <a:noFill/>
          <a:ln w="9525">
            <a:solidFill>
              <a:schemeClr val="bg1">
                <a:lumMod val="6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37742" y="4247267"/>
            <a:ext cx="8798755" cy="584775"/>
          </a:xfrm>
          <a:prstGeom prst="rect">
            <a:avLst/>
          </a:prstGeom>
        </p:spPr>
        <p:txBody>
          <a:bodyPr wrap="square">
            <a:spAutoFit/>
          </a:bodyPr>
          <a:lstStyle/>
          <a:p>
            <a:r>
              <a:rPr lang="en-AU" dirty="0">
                <a:hlinkClick r:id="rId4"/>
              </a:rPr>
              <a:t>http://</a:t>
            </a:r>
            <a:r>
              <a:rPr lang="en-AU" dirty="0" smtClean="0">
                <a:hlinkClick r:id="rId4"/>
              </a:rPr>
              <a:t>www.arc.gov.au/word/DP15/DP15%20Instructions%20to%20Applicants.docx</a:t>
            </a:r>
            <a:endParaRPr lang="en-AU" dirty="0" smtClean="0"/>
          </a:p>
          <a:p>
            <a:endParaRPr lang="en-AU" sz="1400" dirty="0"/>
          </a:p>
        </p:txBody>
      </p:sp>
    </p:spTree>
    <p:extLst>
      <p:ext uri="{BB962C8B-B14F-4D97-AF65-F5344CB8AC3E}">
        <p14:creationId xmlns:p14="http://schemas.microsoft.com/office/powerpoint/2010/main" val="2369083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304" y="-10852"/>
            <a:ext cx="4572000" cy="5148263"/>
          </a:xfrm>
          <a:prstGeom prst="rect">
            <a:avLst/>
          </a:prstGeom>
        </p:spPr>
      </p:pic>
      <p:sp>
        <p:nvSpPr>
          <p:cNvPr id="5" name="Title 4"/>
          <p:cNvSpPr>
            <a:spLocks noGrp="1"/>
          </p:cNvSpPr>
          <p:nvPr>
            <p:ph type="title"/>
          </p:nvPr>
        </p:nvSpPr>
        <p:spPr>
          <a:xfrm>
            <a:off x="238836" y="1720335"/>
            <a:ext cx="3719015" cy="858044"/>
          </a:xfrm>
        </p:spPr>
        <p:txBody>
          <a:bodyPr>
            <a:normAutofit fontScale="90000"/>
          </a:bodyPr>
          <a:lstStyle/>
          <a:p>
            <a:r>
              <a:rPr lang="en-AU" dirty="0" smtClean="0"/>
              <a:t>Compliance Decision Tree</a:t>
            </a:r>
            <a:endParaRPr lang="en-AU" dirty="0"/>
          </a:p>
        </p:txBody>
      </p:sp>
      <p:sp>
        <p:nvSpPr>
          <p:cNvPr id="2" name="Rectangle 1"/>
          <p:cNvSpPr/>
          <p:nvPr/>
        </p:nvSpPr>
        <p:spPr>
          <a:xfrm>
            <a:off x="238836" y="4024382"/>
            <a:ext cx="4572000" cy="923330"/>
          </a:xfrm>
          <a:prstGeom prst="rect">
            <a:avLst/>
          </a:prstGeom>
        </p:spPr>
        <p:txBody>
          <a:bodyPr>
            <a:spAutoFit/>
          </a:bodyPr>
          <a:lstStyle/>
          <a:p>
            <a:r>
              <a:rPr lang="en-AU" dirty="0">
                <a:hlinkClick r:id="rId4"/>
              </a:rPr>
              <a:t>http://aoasg.org.au/resources/policy-compliance-decision-tree</a:t>
            </a:r>
            <a:r>
              <a:rPr lang="en-AU" dirty="0" smtClean="0">
                <a:hlinkClick r:id="rId4"/>
              </a:rPr>
              <a:t>/</a:t>
            </a:r>
            <a:endParaRPr lang="en-AU" dirty="0" smtClean="0"/>
          </a:p>
          <a:p>
            <a:endParaRPr lang="en-AU" dirty="0"/>
          </a:p>
        </p:txBody>
      </p:sp>
    </p:spTree>
    <p:extLst>
      <p:ext uri="{BB962C8B-B14F-4D97-AF65-F5344CB8AC3E}">
        <p14:creationId xmlns:p14="http://schemas.microsoft.com/office/powerpoint/2010/main" val="3761420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0753" y="3983439"/>
            <a:ext cx="6858000" cy="646331"/>
          </a:xfrm>
          <a:prstGeom prst="rect">
            <a:avLst/>
          </a:prstGeom>
        </p:spPr>
        <p:txBody>
          <a:bodyPr wrap="square">
            <a:spAutoFit/>
          </a:bodyPr>
          <a:lstStyle/>
          <a:p>
            <a:r>
              <a:rPr lang="en-AU" dirty="0">
                <a:hlinkClick r:id="rId3"/>
              </a:rPr>
              <a:t>http://</a:t>
            </a:r>
            <a:r>
              <a:rPr lang="en-AU" dirty="0" smtClean="0">
                <a:hlinkClick r:id="rId3"/>
              </a:rPr>
              <a:t>www.caul.edu.au/caul-programs/research/repository-services</a:t>
            </a:r>
            <a:endParaRPr lang="en-AU" dirty="0" smtClean="0"/>
          </a:p>
          <a:p>
            <a:endParaRPr lang="en-AU"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973" y="275230"/>
            <a:ext cx="3354156" cy="1307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457200" y="1787856"/>
            <a:ext cx="8229600" cy="2811021"/>
          </a:xfrm>
        </p:spPr>
        <p:txBody>
          <a:bodyPr/>
          <a:lstStyle/>
          <a:p>
            <a:r>
              <a:rPr lang="en-US" dirty="0"/>
              <a:t>Guide to Tagging Institutional Repository Records Related to ARC/NHMRC Grants </a:t>
            </a:r>
            <a:endParaRPr lang="en-AU" dirty="0"/>
          </a:p>
        </p:txBody>
      </p:sp>
    </p:spTree>
    <p:extLst>
      <p:ext uri="{BB962C8B-B14F-4D97-AF65-F5344CB8AC3E}">
        <p14:creationId xmlns:p14="http://schemas.microsoft.com/office/powerpoint/2010/main" val="971896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Publisher policies on mandated OA</a:t>
            </a:r>
            <a:endParaRPr lang="en-AU" dirty="0"/>
          </a:p>
        </p:txBody>
      </p:sp>
      <p:sp>
        <p:nvSpPr>
          <p:cNvPr id="3" name="Content Placeholder 2"/>
          <p:cNvSpPr>
            <a:spLocks noGrp="1"/>
          </p:cNvSpPr>
          <p:nvPr>
            <p:ph idx="1"/>
          </p:nvPr>
        </p:nvSpPr>
        <p:spPr/>
        <p:txBody>
          <a:bodyPr>
            <a:normAutofit lnSpcReduction="10000"/>
          </a:bodyPr>
          <a:lstStyle/>
          <a:p>
            <a:r>
              <a:rPr lang="en-AU" dirty="0" smtClean="0"/>
              <a:t>Elsevier</a:t>
            </a:r>
          </a:p>
          <a:p>
            <a:pPr lvl="1"/>
            <a:r>
              <a:rPr lang="en-AU" dirty="0" smtClean="0"/>
              <a:t> </a:t>
            </a:r>
            <a:r>
              <a:rPr lang="en-AU" sz="2000" dirty="0" smtClean="0"/>
              <a:t>Wants institutions and funders with OA mandates to sign a special agreement which would bind them to longer embargo periods for some journals (up to 48 months). ARC and NHMRC have not signed</a:t>
            </a:r>
          </a:p>
          <a:p>
            <a:r>
              <a:rPr lang="en-AU" dirty="0" smtClean="0"/>
              <a:t>Wiley</a:t>
            </a:r>
          </a:p>
          <a:p>
            <a:pPr lvl="1"/>
            <a:r>
              <a:rPr lang="en-US" sz="2200" dirty="0"/>
              <a:t>ARC and NHMRC funded authors may self-archive the author accepted version of their paper (authors manuscript) after a 12-month embargo period from publication in an open access institutional repository</a:t>
            </a:r>
            <a:endParaRPr lang="en-AU" sz="2200" dirty="0"/>
          </a:p>
        </p:txBody>
      </p:sp>
    </p:spTree>
    <p:extLst>
      <p:ext uri="{BB962C8B-B14F-4D97-AF65-F5344CB8AC3E}">
        <p14:creationId xmlns:p14="http://schemas.microsoft.com/office/powerpoint/2010/main" val="3476282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Open Access to Research Data</a:t>
            </a:r>
            <a:endParaRPr lang="en-AU" dirty="0"/>
          </a:p>
        </p:txBody>
      </p:sp>
      <p:sp>
        <p:nvSpPr>
          <p:cNvPr id="3" name="Content Placeholder 2"/>
          <p:cNvSpPr>
            <a:spLocks noGrp="1"/>
          </p:cNvSpPr>
          <p:nvPr>
            <p:ph idx="1"/>
          </p:nvPr>
        </p:nvSpPr>
        <p:spPr/>
        <p:txBody>
          <a:bodyPr>
            <a:normAutofit/>
          </a:bodyPr>
          <a:lstStyle/>
          <a:p>
            <a:r>
              <a:rPr lang="en-AU" sz="2800" dirty="0" smtClean="0"/>
              <a:t>ARC Discovery Projects (Funding Rules)</a:t>
            </a:r>
          </a:p>
          <a:p>
            <a:r>
              <a:rPr lang="en-AU" sz="2800" dirty="0" smtClean="0"/>
              <a:t>The </a:t>
            </a:r>
            <a:r>
              <a:rPr lang="en-AU" sz="2800" dirty="0"/>
              <a:t>ARC considers data management planning an important part of the responsible conduct of research </a:t>
            </a:r>
            <a:r>
              <a:rPr lang="en-AU" sz="2800" i="1" u="sng" dirty="0"/>
              <a:t>and strongly encourages the depositing of data arising from a Project in an appropriate publically accessible subject and/or institutional repository</a:t>
            </a:r>
          </a:p>
        </p:txBody>
      </p:sp>
    </p:spTree>
    <p:extLst>
      <p:ext uri="{BB962C8B-B14F-4D97-AF65-F5344CB8AC3E}">
        <p14:creationId xmlns:p14="http://schemas.microsoft.com/office/powerpoint/2010/main" val="4187588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dirty="0" smtClean="0"/>
              <a:t>Government Data and Publications</a:t>
            </a:r>
            <a:endParaRPr lang="en-AU" dirty="0"/>
          </a:p>
        </p:txBody>
      </p:sp>
      <p:sp>
        <p:nvSpPr>
          <p:cNvPr id="3" name="Content Placeholder 2"/>
          <p:cNvSpPr>
            <a:spLocks noGrp="1"/>
          </p:cNvSpPr>
          <p:nvPr>
            <p:ph idx="1"/>
          </p:nvPr>
        </p:nvSpPr>
        <p:spPr>
          <a:xfrm>
            <a:off x="349188" y="1114619"/>
            <a:ext cx="8471284" cy="1189232"/>
          </a:xfrm>
        </p:spPr>
        <p:txBody>
          <a:bodyPr>
            <a:normAutofit fontScale="92500" lnSpcReduction="20000"/>
          </a:bodyPr>
          <a:lstStyle/>
          <a:p>
            <a:r>
              <a:rPr lang="en-AU" dirty="0" smtClean="0"/>
              <a:t>Government information (data and publications) are made available under open content licences such as </a:t>
            </a:r>
            <a:endParaRPr lang="en-AU"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677" y="2169994"/>
            <a:ext cx="5959123" cy="2289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16778" y="3886376"/>
            <a:ext cx="6894708" cy="1477328"/>
          </a:xfrm>
          <a:prstGeom prst="rect">
            <a:avLst/>
          </a:prstGeom>
        </p:spPr>
        <p:txBody>
          <a:bodyPr wrap="square">
            <a:spAutoFit/>
          </a:bodyPr>
          <a:lstStyle/>
          <a:p>
            <a:endParaRPr lang="en-AU" dirty="0" smtClean="0">
              <a:hlinkClick r:id="rId4"/>
            </a:endParaRPr>
          </a:p>
          <a:p>
            <a:endParaRPr lang="en-AU" dirty="0">
              <a:hlinkClick r:id="rId4"/>
            </a:endParaRPr>
          </a:p>
          <a:p>
            <a:pPr algn="r"/>
            <a:r>
              <a:rPr lang="en-AU" dirty="0" smtClean="0">
                <a:hlinkClick r:id="rId4"/>
              </a:rPr>
              <a:t>http://www.ausgoal.gov.au/</a:t>
            </a:r>
            <a:endParaRPr lang="en-AU" dirty="0" smtClean="0"/>
          </a:p>
          <a:p>
            <a:endParaRPr lang="en-AU" dirty="0" smtClean="0"/>
          </a:p>
          <a:p>
            <a:endParaRPr lang="en-AU" dirty="0"/>
          </a:p>
        </p:txBody>
      </p:sp>
    </p:spTree>
    <p:extLst>
      <p:ext uri="{BB962C8B-B14F-4D97-AF65-F5344CB8AC3E}">
        <p14:creationId xmlns:p14="http://schemas.microsoft.com/office/powerpoint/2010/main" val="22132602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More information….</a:t>
            </a:r>
            <a:endParaRPr lang="en-AU" dirty="0"/>
          </a:p>
        </p:txBody>
      </p:sp>
      <p:sp>
        <p:nvSpPr>
          <p:cNvPr id="3" name="Content Placeholder 2"/>
          <p:cNvSpPr>
            <a:spLocks noGrp="1"/>
          </p:cNvSpPr>
          <p:nvPr>
            <p:ph idx="1"/>
          </p:nvPr>
        </p:nvSpPr>
        <p:spPr>
          <a:xfrm>
            <a:off x="457200" y="3698543"/>
            <a:ext cx="8229600" cy="1186938"/>
          </a:xfrm>
        </p:spPr>
        <p:txBody>
          <a:bodyPr>
            <a:normAutofit fontScale="85000" lnSpcReduction="10000"/>
          </a:bodyPr>
          <a:lstStyle/>
          <a:p>
            <a:r>
              <a:rPr lang="en-AU" sz="4000" dirty="0" smtClean="0"/>
              <a:t>Available from the </a:t>
            </a:r>
            <a:r>
              <a:rPr lang="en-AU" sz="4000" dirty="0"/>
              <a:t>AOASG website </a:t>
            </a:r>
            <a:endParaRPr lang="en-AU" sz="4000" dirty="0" smtClean="0"/>
          </a:p>
          <a:p>
            <a:r>
              <a:rPr lang="en-AU" sz="2600" dirty="0" smtClean="0">
                <a:hlinkClick r:id="rId3"/>
              </a:rPr>
              <a:t>http</a:t>
            </a:r>
            <a:r>
              <a:rPr lang="en-AU" sz="2600" dirty="0">
                <a:hlinkClick r:id="rId3"/>
              </a:rPr>
              <a:t>://aoasg.org.au/resources/comparison-of-arc-nhmrc-policies</a:t>
            </a:r>
            <a:r>
              <a:rPr lang="en-AU" sz="2600" dirty="0" smtClean="0">
                <a:hlinkClick r:id="rId3"/>
              </a:rPr>
              <a:t>/</a:t>
            </a:r>
            <a:endParaRPr lang="en-AU" sz="2600" dirty="0" smtClean="0"/>
          </a:p>
          <a:p>
            <a:endParaRPr lang="en-AU"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036" y="1064213"/>
            <a:ext cx="7731978" cy="2406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075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AOASG </a:t>
            </a:r>
            <a:r>
              <a:rPr lang="en-AU" smtClean="0"/>
              <a:t>Member Institutions</a:t>
            </a:r>
            <a:endParaRPr lang="en-AU" dirty="0"/>
          </a:p>
        </p:txBody>
      </p:sp>
      <p:sp>
        <p:nvSpPr>
          <p:cNvPr id="3" name="Content Placeholder 2"/>
          <p:cNvSpPr>
            <a:spLocks noGrp="1"/>
          </p:cNvSpPr>
          <p:nvPr>
            <p:ph idx="1"/>
          </p:nvPr>
        </p:nvSpPr>
        <p:spPr/>
        <p:txBody>
          <a:bodyPr>
            <a:normAutofit fontScale="55000" lnSpcReduction="20000"/>
          </a:bodyPr>
          <a:lstStyle/>
          <a:p>
            <a:pPr fontAlgn="base"/>
            <a:r>
              <a:rPr lang="en-AU" dirty="0"/>
              <a:t>Australian National </a:t>
            </a:r>
            <a:r>
              <a:rPr lang="en-AU" dirty="0" smtClean="0"/>
              <a:t>University</a:t>
            </a:r>
            <a:endParaRPr lang="en-AU" dirty="0"/>
          </a:p>
          <a:p>
            <a:pPr fontAlgn="base"/>
            <a:r>
              <a:rPr lang="en-AU" dirty="0"/>
              <a:t>Charles Sturt University </a:t>
            </a:r>
          </a:p>
          <a:p>
            <a:pPr fontAlgn="base"/>
            <a:r>
              <a:rPr lang="en-AU" dirty="0"/>
              <a:t>Curtin University </a:t>
            </a:r>
            <a:endParaRPr lang="en-AU" dirty="0" smtClean="0"/>
          </a:p>
          <a:p>
            <a:pPr fontAlgn="base"/>
            <a:r>
              <a:rPr lang="en-AU" dirty="0" smtClean="0"/>
              <a:t>Griffith </a:t>
            </a:r>
            <a:r>
              <a:rPr lang="en-AU" dirty="0"/>
              <a:t>University </a:t>
            </a:r>
            <a:endParaRPr lang="en-AU" dirty="0" smtClean="0"/>
          </a:p>
          <a:p>
            <a:pPr fontAlgn="base"/>
            <a:r>
              <a:rPr lang="en-AU" dirty="0" smtClean="0"/>
              <a:t>Macquarie </a:t>
            </a:r>
            <a:r>
              <a:rPr lang="en-AU" dirty="0"/>
              <a:t>University </a:t>
            </a:r>
            <a:endParaRPr lang="en-AU" dirty="0" smtClean="0"/>
          </a:p>
          <a:p>
            <a:pPr fontAlgn="base"/>
            <a:r>
              <a:rPr lang="en-AU" dirty="0" smtClean="0"/>
              <a:t>University </a:t>
            </a:r>
            <a:r>
              <a:rPr lang="en-AU" dirty="0"/>
              <a:t>of Newcastle </a:t>
            </a:r>
          </a:p>
          <a:p>
            <a:pPr fontAlgn="base"/>
            <a:r>
              <a:rPr lang="en-AU" dirty="0"/>
              <a:t>Queensland University of Technology </a:t>
            </a:r>
            <a:endParaRPr lang="en-AU" dirty="0" smtClean="0"/>
          </a:p>
          <a:p>
            <a:pPr fontAlgn="base"/>
            <a:r>
              <a:rPr lang="en-AU" dirty="0" smtClean="0"/>
              <a:t>University </a:t>
            </a:r>
            <a:r>
              <a:rPr lang="en-AU" dirty="0"/>
              <a:t>of Western Australia </a:t>
            </a:r>
            <a:endParaRPr lang="en-AU" dirty="0" smtClean="0"/>
          </a:p>
          <a:p>
            <a:pPr fontAlgn="base"/>
            <a:r>
              <a:rPr lang="en-AU" dirty="0" smtClean="0"/>
              <a:t>Victoria </a:t>
            </a:r>
            <a:r>
              <a:rPr lang="en-AU" dirty="0"/>
              <a:t>University </a:t>
            </a:r>
            <a:endParaRPr lang="en-AU" dirty="0" smtClean="0"/>
          </a:p>
          <a:p>
            <a:pPr fontAlgn="base"/>
            <a:endParaRPr lang="en-AU" dirty="0"/>
          </a:p>
          <a:p>
            <a:pPr marL="0" indent="0" fontAlgn="base">
              <a:buNone/>
            </a:pPr>
            <a:r>
              <a:rPr lang="en-AU" dirty="0" smtClean="0"/>
              <a:t>The </a:t>
            </a:r>
            <a:r>
              <a:rPr lang="en-AU" dirty="0"/>
              <a:t>Patron of the AOASG is Emeritus Professor Tom Cochrane, Faculty of Law at QUT.</a:t>
            </a:r>
          </a:p>
          <a:p>
            <a:pPr marL="0" indent="0" algn="ctr">
              <a:buNone/>
            </a:pPr>
            <a:r>
              <a:rPr lang="en-AU" dirty="0">
                <a:solidFill>
                  <a:schemeClr val="accent6">
                    <a:lumMod val="75000"/>
                  </a:schemeClr>
                </a:solidFill>
              </a:rPr>
              <a:t>a</a:t>
            </a:r>
            <a:r>
              <a:rPr lang="en-AU" dirty="0" smtClean="0">
                <a:solidFill>
                  <a:schemeClr val="accent6">
                    <a:lumMod val="75000"/>
                  </a:schemeClr>
                </a:solidFill>
              </a:rPr>
              <a:t>oasg.org.au</a:t>
            </a:r>
            <a:endParaRPr lang="en-AU" dirty="0">
              <a:solidFill>
                <a:schemeClr val="accent6">
                  <a:lumMod val="75000"/>
                </a:schemeClr>
              </a:solidFill>
            </a:endParaRPr>
          </a:p>
        </p:txBody>
      </p:sp>
    </p:spTree>
    <p:extLst>
      <p:ext uri="{BB962C8B-B14F-4D97-AF65-F5344CB8AC3E}">
        <p14:creationId xmlns:p14="http://schemas.microsoft.com/office/powerpoint/2010/main" val="2204934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2972</TotalTime>
  <Words>4744</Words>
  <Application>Microsoft Office PowerPoint</Application>
  <PresentationFormat>Custom</PresentationFormat>
  <Paragraphs>390</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Funder OA Policies &amp; Requirements</vt:lpstr>
      <vt:lpstr>Defining Open Access</vt:lpstr>
      <vt:lpstr>Budapest OA Initiative 2002</vt:lpstr>
      <vt:lpstr>First Funder OA Policy</vt:lpstr>
      <vt:lpstr>Other Funder Open Access Policies</vt:lpstr>
      <vt:lpstr>Recent Developments</vt:lpstr>
      <vt:lpstr>Recent developments</vt:lpstr>
      <vt:lpstr>Recent developments</vt:lpstr>
      <vt:lpstr>Data Sharing Mandates</vt:lpstr>
      <vt:lpstr>Data sharing mandates</vt:lpstr>
      <vt:lpstr>Repositories for Research Data</vt:lpstr>
      <vt:lpstr>Data Journals</vt:lpstr>
      <vt:lpstr>Australian oa policies &amp; mandates</vt:lpstr>
      <vt:lpstr>Australian Code  for the Responsible Conduct of Research  </vt:lpstr>
      <vt:lpstr>ARC and NHMRC Open Access Policies </vt:lpstr>
      <vt:lpstr>Rationale for ARC and NHMRC Policies</vt:lpstr>
      <vt:lpstr>NHMRC: Policy on the Dissemination of Research Findings</vt:lpstr>
      <vt:lpstr>ARC: Open access policy</vt:lpstr>
      <vt:lpstr>Both policies include an obligation to…</vt:lpstr>
      <vt:lpstr>PowerPoint Presentation</vt:lpstr>
      <vt:lpstr>The open access options</vt:lpstr>
      <vt:lpstr>Gold Open Access</vt:lpstr>
      <vt:lpstr>Green Open Access</vt:lpstr>
      <vt:lpstr>Gratis &amp; Libre Open Access</vt:lpstr>
      <vt:lpstr>Paying for Open Access</vt:lpstr>
      <vt:lpstr>Grant applications</vt:lpstr>
      <vt:lpstr>Compliance Decision Tree</vt:lpstr>
      <vt:lpstr>PowerPoint Presentation</vt:lpstr>
      <vt:lpstr>Publisher policies on mandated OA</vt:lpstr>
      <vt:lpstr>Open Access to Research Data</vt:lpstr>
      <vt:lpstr>Government Data and Publications</vt:lpstr>
      <vt:lpstr>More information….</vt:lpstr>
      <vt:lpstr>AOASG Member Institutions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Danny Kingsley</dc:creator>
  <cp:lastModifiedBy>Susannah Sabine</cp:lastModifiedBy>
  <cp:revision>72</cp:revision>
  <cp:lastPrinted>2014-10-02T01:14:15Z</cp:lastPrinted>
  <dcterms:created xsi:type="dcterms:W3CDTF">2013-10-18T19:47:43Z</dcterms:created>
  <dcterms:modified xsi:type="dcterms:W3CDTF">2015-01-20T05:43:30Z</dcterms:modified>
</cp:coreProperties>
</file>